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2" r:id="rId37"/>
    <p:sldId id="293" r:id="rId38"/>
    <p:sldId id="298" r:id="rId39"/>
    <p:sldId id="303" r:id="rId40"/>
    <p:sldId id="309" r:id="rId41"/>
    <p:sldId id="315" r:id="rId42"/>
    <p:sldId id="318" r:id="rId43"/>
    <p:sldId id="319" r:id="rId44"/>
    <p:sldId id="320" r:id="rId45"/>
    <p:sldId id="321" r:id="rId46"/>
    <p:sldId id="322" r:id="rId47"/>
    <p:sldId id="323" r:id="rId48"/>
    <p:sldId id="324" r:id="rId49"/>
    <p:sldId id="408"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73" r:id="rId67"/>
    <p:sldId id="342" r:id="rId68"/>
    <p:sldId id="343" r:id="rId69"/>
    <p:sldId id="344" r:id="rId70"/>
    <p:sldId id="345" r:id="rId71"/>
    <p:sldId id="346" r:id="rId72"/>
    <p:sldId id="347" r:id="rId73"/>
    <p:sldId id="348" r:id="rId74"/>
    <p:sldId id="349" r:id="rId75"/>
    <p:sldId id="351" r:id="rId76"/>
    <p:sldId id="353" r:id="rId77"/>
    <p:sldId id="355" r:id="rId78"/>
    <p:sldId id="354" r:id="rId79"/>
    <p:sldId id="356" r:id="rId80"/>
    <p:sldId id="357" r:id="rId81"/>
    <p:sldId id="358" r:id="rId82"/>
    <p:sldId id="359" r:id="rId83"/>
    <p:sldId id="360" r:id="rId84"/>
    <p:sldId id="361" r:id="rId85"/>
    <p:sldId id="362" r:id="rId86"/>
    <p:sldId id="365" r:id="rId87"/>
    <p:sldId id="366" r:id="rId88"/>
    <p:sldId id="367" r:id="rId89"/>
    <p:sldId id="368" r:id="rId90"/>
    <p:sldId id="369" r:id="rId91"/>
    <p:sldId id="370" r:id="rId92"/>
    <p:sldId id="371" r:id="rId93"/>
    <p:sldId id="374" r:id="rId94"/>
    <p:sldId id="376" r:id="rId95"/>
    <p:sldId id="377" r:id="rId96"/>
    <p:sldId id="378" r:id="rId97"/>
    <p:sldId id="379" r:id="rId98"/>
    <p:sldId id="380" r:id="rId99"/>
    <p:sldId id="382" r:id="rId100"/>
    <p:sldId id="383" r:id="rId101"/>
    <p:sldId id="386" r:id="rId102"/>
    <p:sldId id="387" r:id="rId103"/>
    <p:sldId id="401" r:id="rId104"/>
    <p:sldId id="402" r:id="rId105"/>
    <p:sldId id="409" r:id="rId106"/>
    <p:sldId id="403" r:id="rId107"/>
    <p:sldId id="410" r:id="rId108"/>
    <p:sldId id="404" r:id="rId109"/>
    <p:sldId id="405" r:id="rId110"/>
    <p:sldId id="406" r:id="rId111"/>
    <p:sldId id="407" r:id="rId112"/>
  </p:sldIdLst>
  <p:sldSz cx="9144000" cy="6858000" type="letter"/>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userDrawn="1">
          <p15:clr>
            <a:srgbClr val="A4A3A4"/>
          </p15:clr>
        </p15:guide>
        <p15:guide id="3" pos="5579" userDrawn="1">
          <p15:clr>
            <a:srgbClr val="A4A3A4"/>
          </p15:clr>
        </p15:guide>
        <p15:guide id="4" orient="horz" pos="1820" userDrawn="1">
          <p15:clr>
            <a:srgbClr val="A4A3A4"/>
          </p15:clr>
        </p15:guide>
        <p15:guide id="5" orient="horz" pos="2160" userDrawn="1">
          <p15:clr>
            <a:srgbClr val="A4A3A4"/>
          </p15:clr>
        </p15:guide>
        <p15:guide id="6" pos="2676" userDrawn="1">
          <p15:clr>
            <a:srgbClr val="A4A3A4"/>
          </p15:clr>
        </p15:guide>
        <p15:guide id="7" pos="340" userDrawn="1">
          <p15:clr>
            <a:srgbClr val="A4A3A4"/>
          </p15:clr>
        </p15:guide>
        <p15:guide id="8" pos="6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5"/>
    <p:restoredTop sz="95934"/>
  </p:normalViewPr>
  <p:slideViewPr>
    <p:cSldViewPr snapToGrid="0" snapToObjects="1" showGuides="1">
      <p:cViewPr varScale="1">
        <p:scale>
          <a:sx n="111" d="100"/>
          <a:sy n="111" d="100"/>
        </p:scale>
        <p:origin x="808" y="192"/>
      </p:cViewPr>
      <p:guideLst>
        <p:guide orient="horz" pos="3929"/>
        <p:guide pos="2880"/>
        <p:guide pos="5579"/>
        <p:guide orient="horz" pos="1820"/>
        <p:guide orient="horz" pos="2160"/>
        <p:guide pos="2676"/>
        <p:guide pos="340"/>
        <p:guide pos="6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xlsx"/></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5B9BD5">
                <a:lumMod val="75000"/>
              </a:srgbClr>
            </a:solidFill>
            <a:ln>
              <a:solidFill>
                <a:srgbClr val="44546A"/>
              </a:solidFill>
            </a:ln>
          </c:spPr>
          <c:dPt>
            <c:idx val="0"/>
            <c:bubble3D val="0"/>
            <c:spPr>
              <a:solidFill>
                <a:srgbClr val="5B9BD5">
                  <a:lumMod val="75000"/>
                </a:srgbClr>
              </a:solidFill>
              <a:ln>
                <a:solidFill>
                  <a:srgbClr val="44546A"/>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F69-ED4A-9807-3C7351186641}"/>
              </c:ext>
            </c:extLst>
          </c:dPt>
          <c:val>
            <c:numRef>
              <c:f>Hoja4!$A$1</c:f>
              <c:numCache>
                <c:formatCode>General</c:formatCode>
                <c:ptCount val="1"/>
                <c:pt idx="0">
                  <c:v>154223</c:v>
                </c:pt>
              </c:numCache>
            </c:numRef>
          </c:val>
          <c:extLst>
            <c:ext xmlns:c16="http://schemas.microsoft.com/office/drawing/2014/chart" uri="{C3380CC4-5D6E-409C-BE32-E72D297353CC}">
              <c16:uniqueId val="{00000002-7F69-ED4A-9807-3C73511866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effectLst>
              <a:outerShdw blurRad="50800" dist="38100" dir="10800000" algn="r" rotWithShape="0">
                <a:prstClr val="black">
                  <a:alpha val="40000"/>
                </a:prstClr>
              </a:outerShdw>
            </a:effectLst>
          </c:spPr>
          <c:dPt>
            <c:idx val="0"/>
            <c:bubble3D val="0"/>
            <c:spPr>
              <a:solidFill>
                <a:schemeClr val="accent2"/>
              </a:solidFill>
              <a:ln w="19050">
                <a:solidFill>
                  <a:schemeClr val="lt1"/>
                </a:solid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1-0ACC-0C45-BEA7-F2AD84C107D3}"/>
              </c:ext>
            </c:extLst>
          </c:dPt>
          <c:dPt>
            <c:idx val="1"/>
            <c:bubble3D val="0"/>
            <c:spPr>
              <a:solidFill>
                <a:schemeClr val="accent4"/>
              </a:solidFill>
              <a:ln w="19050">
                <a:solidFill>
                  <a:schemeClr val="lt1"/>
                </a:solid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3-0ACC-0C45-BEA7-F2AD84C107D3}"/>
              </c:ext>
            </c:extLst>
          </c:dPt>
          <c:cat>
            <c:strRef>
              <c:f>Hoja2!$A$2:$B$2</c:f>
              <c:strCache>
                <c:ptCount val="2"/>
                <c:pt idx="0">
                  <c:v>Averiguaciones despachadas</c:v>
                </c:pt>
                <c:pt idx="1">
                  <c:v>En rezago</c:v>
                </c:pt>
              </c:strCache>
            </c:strRef>
          </c:cat>
          <c:val>
            <c:numRef>
              <c:f>Hoja2!$A$3:$B$3</c:f>
              <c:numCache>
                <c:formatCode>#,##0</c:formatCode>
                <c:ptCount val="2"/>
                <c:pt idx="0">
                  <c:v>90256</c:v>
                </c:pt>
                <c:pt idx="1">
                  <c:v>63967</c:v>
                </c:pt>
              </c:numCache>
            </c:numRef>
          </c:val>
          <c:extLst>
            <c:ext xmlns:c16="http://schemas.microsoft.com/office/drawing/2014/chart" uri="{C3380CC4-5D6E-409C-BE32-E72D297353CC}">
              <c16:uniqueId val="{00000004-0ACC-0C45-BEA7-F2AD84C107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28F5-274F-8F85-E74DEE30013E}"/>
              </c:ext>
            </c:extLst>
          </c:dPt>
          <c:dPt>
            <c:idx val="1"/>
            <c:bubble3D val="0"/>
            <c:spPr>
              <a:solidFill>
                <a:schemeClr val="accent5">
                  <a:tint val="77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28F5-274F-8F85-E74DEE30013E}"/>
              </c:ext>
            </c:extLst>
          </c:dPt>
          <c:cat>
            <c:strRef>
              <c:f>Hoja3!$B$2:$C$2</c:f>
              <c:strCache>
                <c:ptCount val="2"/>
                <c:pt idx="0">
                  <c:v>Consignadas</c:v>
                </c:pt>
                <c:pt idx="1">
                  <c:v>En proceso</c:v>
                </c:pt>
              </c:strCache>
            </c:strRef>
          </c:cat>
          <c:val>
            <c:numRef>
              <c:f>Hoja3!$B$3:$C$3</c:f>
              <c:numCache>
                <c:formatCode>#,##0</c:formatCode>
                <c:ptCount val="2"/>
                <c:pt idx="0">
                  <c:v>22395</c:v>
                </c:pt>
                <c:pt idx="1">
                  <c:v>131828</c:v>
                </c:pt>
              </c:numCache>
            </c:numRef>
          </c:val>
          <c:extLst>
            <c:ext xmlns:c16="http://schemas.microsoft.com/office/drawing/2014/chart" uri="{C3380CC4-5D6E-409C-BE32-E72D297353CC}">
              <c16:uniqueId val="{00000004-28F5-274F-8F85-E74DEE3001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054B9-629F-814B-8ADC-6C59DC4D0402}" type="datetimeFigureOut">
              <a:rPr lang="es-MX" smtClean="0"/>
              <a:t>27/09/18</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30F16-B331-AE47-ADFD-5AF8ACE0ACDD}" type="slidenum">
              <a:rPr lang="es-MX" smtClean="0"/>
              <a:t>‹Nº›</a:t>
            </a:fld>
            <a:endParaRPr lang="es-MX"/>
          </a:p>
        </p:txBody>
      </p:sp>
    </p:spTree>
    <p:extLst>
      <p:ext uri="{BB962C8B-B14F-4D97-AF65-F5344CB8AC3E}">
        <p14:creationId xmlns:p14="http://schemas.microsoft.com/office/powerpoint/2010/main" val="2229065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1100" y="696913"/>
            <a:ext cx="4648200" cy="3486150"/>
          </a:xfrm>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57EEEC7-AE08-41E4-81BC-F98A9E4FD390}" type="slidenum">
              <a:rPr lang="es-MX" smtClean="0">
                <a:solidFill>
                  <a:prstClr val="black"/>
                </a:solidFill>
              </a:rPr>
              <a:pPr/>
              <a:t>103</a:t>
            </a:fld>
            <a:endParaRPr lang="es-MX">
              <a:solidFill>
                <a:prstClr val="black"/>
              </a:solidFill>
            </a:endParaRPr>
          </a:p>
        </p:txBody>
      </p:sp>
      <p:sp>
        <p:nvSpPr>
          <p:cNvPr id="5" name="4 Marcador de encabezado"/>
          <p:cNvSpPr>
            <a:spLocks noGrp="1"/>
          </p:cNvSpPr>
          <p:nvPr>
            <p:ph type="hdr" sz="quarter" idx="11"/>
          </p:nvPr>
        </p:nvSpPr>
        <p:spPr/>
        <p:txBody>
          <a:bodyPr/>
          <a:lstStyle/>
          <a:p>
            <a:r>
              <a:rPr lang="es-MX">
                <a:solidFill>
                  <a:prstClr val="black"/>
                </a:solidFill>
              </a:rPr>
              <a:t>Sistema Nacional Anticorrupción </a:t>
            </a:r>
          </a:p>
        </p:txBody>
      </p:sp>
    </p:spTree>
    <p:extLst>
      <p:ext uri="{BB962C8B-B14F-4D97-AF65-F5344CB8AC3E}">
        <p14:creationId xmlns:p14="http://schemas.microsoft.com/office/powerpoint/2010/main" val="366788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AC6EBEC-9E59-E14F-AC0E-92916B5D9D38}" type="datetime1">
              <a:rPr lang="es-MX" smtClean="0"/>
              <a:t>27/09/18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49141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7E2B8DDA-C10B-2042-A8A1-06530DFC836E}" type="datetime1">
              <a:rPr lang="es-MX" smtClean="0"/>
              <a:t>27/09/18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27027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F3E7990-5BA7-1E4E-A48B-D9812831CD6E}" type="datetime1">
              <a:rPr lang="es-MX" smtClean="0"/>
              <a:t>27/09/18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20196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A168E8E-7275-6041-B729-2F34E75E2AA5}" type="datetime1">
              <a:rPr lang="es-MX" smtClean="0"/>
              <a:t>27/09/18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3231028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7810C628-10CF-0745-AB98-ECDEC3354990}" type="datetime1">
              <a:rPr lang="es-MX" smtClean="0"/>
              <a:t>27/09/18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206194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B60510F8-1C4E-E041-82F0-B09C53DE38F0}" type="datetime1">
              <a:rPr lang="es-MX" smtClean="0"/>
              <a:t>27/09/18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172145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1F3257D8-1A58-3444-958C-7BB7D8E890A3}" type="datetime1">
              <a:rPr lang="es-MX" smtClean="0"/>
              <a:t>27/09/18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3962584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375D46C-D769-B34E-8866-13E05DEE208E}" type="datetime1">
              <a:rPr lang="es-MX" smtClean="0"/>
              <a:t>27/09/18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218000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DC9BB-0905-CE48-A9A4-91ED21B19141}" type="datetime1">
              <a:rPr lang="es-MX" smtClean="0"/>
              <a:t>27/09/18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321446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21961344-6B5C-344F-8F04-2EF5F94F706E}" type="datetime1">
              <a:rPr lang="es-MX" smtClean="0"/>
              <a:t>27/09/18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88162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3824929-466E-BF4E-9E9C-0F1FAB8464A7}" type="datetime1">
              <a:rPr lang="es-MX" smtClean="0"/>
              <a:t>27/09/18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F086479-4206-224C-AE74-27DC6D723574}" type="slidenum">
              <a:rPr lang="es-MX" smtClean="0"/>
              <a:t>‹Nº›</a:t>
            </a:fld>
            <a:endParaRPr lang="es-MX"/>
          </a:p>
        </p:txBody>
      </p:sp>
    </p:spTree>
    <p:extLst>
      <p:ext uri="{BB962C8B-B14F-4D97-AF65-F5344CB8AC3E}">
        <p14:creationId xmlns:p14="http://schemas.microsoft.com/office/powerpoint/2010/main" val="26061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DCAAD-CEAB-9645-A432-FD997993DC33}" type="datetime1">
              <a:rPr lang="es-MX" smtClean="0"/>
              <a:t>27/09/18</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86479-4206-224C-AE74-27DC6D723574}" type="slidenum">
              <a:rPr lang="es-MX" smtClean="0"/>
              <a:t>‹Nº›</a:t>
            </a:fld>
            <a:endParaRPr lang="es-MX"/>
          </a:p>
        </p:txBody>
      </p:sp>
    </p:spTree>
    <p:extLst>
      <p:ext uri="{BB962C8B-B14F-4D97-AF65-F5344CB8AC3E}">
        <p14:creationId xmlns:p14="http://schemas.microsoft.com/office/powerpoint/2010/main" val="2464965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mailto:robertosalcedoaquino@gmail.com"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com.mx/url?sa=i&amp;rct=j&amp;q=&amp;esrc=s&amp;source=images&amp;cd=&amp;cad=rja&amp;uact=8&amp;ved=2ahUKEwjv9q6UgdXdAhULOawKHff_BE8QjRx6BAgBEAU&amp;url=https://www.flickr.com/photos/dittaeva/5125262185&amp;psig=AOvVaw1hXY5JVGPQYT6Eqz5slaVm&amp;ust=1537925335660856"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google.com.mx/imgres?imgurl=https://definicion.de/wp-content/uploads/2010/01/sentido.jpg&amp;imgrefurl=https://definicion.de/sentido/&amp;docid=cCnzCvb1l3HjpM&amp;tbnid=lasEIIEqMZggOM:&amp;vet=10ahUKEwiRrMDiiNbdAhUEMqwKHVRuBXQQMwi7AygBMAE..i&amp;w=249&amp;h=169&amp;hl=es-419&amp;bih=713&amp;biw=614&amp;q=sentido%20&amp;ved=0ahUKEwiRrMDiiNbdAhUEMqwKHVRuBXQQMwi7AygBMAE&amp;iact=mrc&amp;uact=8"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google.com.mx/imgres?imgurl=http://laconexionusa.com/fotosnoticias/g/14099185w.jpg&amp;imgrefurl=http://laconexionusa.com/noticias/201804241677735_lc167773524.asp&amp;docid=N0NLWDIQLbBiuM&amp;tbnid=e43sHZ2FliqdPM:&amp;vet=10ahUKEwiFic3-jNbdAhVFd6wKHbZ9CxMQMwgyKAEwAQ..i&amp;w=643&amp;h=394&amp;itg=1&amp;hl=es-419&amp;bih=713&amp;biw=614&amp;q=sociedad%20cuestiona&amp;ved=0ahUKEwiFic3-jNbdAhVFd6wKHbZ9CxMQMwgyKAEwAQ&amp;iact=mrc&amp;uact=8"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8BD3F5-2695-9649-9848-BEFFF67828BC}"/>
              </a:ext>
            </a:extLst>
          </p:cNvPr>
          <p:cNvSpPr txBox="1"/>
          <p:nvPr/>
        </p:nvSpPr>
        <p:spPr>
          <a:xfrm>
            <a:off x="821799" y="2106591"/>
            <a:ext cx="7511970" cy="2308324"/>
          </a:xfrm>
          <a:prstGeom prst="rect">
            <a:avLst/>
          </a:prstGeom>
          <a:noFill/>
        </p:spPr>
        <p:txBody>
          <a:bodyPr wrap="square" rtlCol="0">
            <a:spAutoFit/>
          </a:bodyPr>
          <a:lstStyle/>
          <a:p>
            <a:pPr algn="ctr"/>
            <a:r>
              <a:rPr lang="es-MX" sz="2400" dirty="0">
                <a:latin typeface="Arial" panose="020B0604020202020204" pitchFamily="34" charset="0"/>
                <a:cs typeface="Arial" panose="020B0604020202020204" pitchFamily="34" charset="0"/>
              </a:rPr>
              <a:t>Vinculación de los Sistemas Anticorrupción y de</a:t>
            </a:r>
          </a:p>
          <a:p>
            <a:pPr algn="ctr"/>
            <a:r>
              <a:rPr lang="es-MX" sz="2400" dirty="0">
                <a:latin typeface="Arial" panose="020B0604020202020204" pitchFamily="34" charset="0"/>
                <a:cs typeface="Arial" panose="020B0604020202020204" pitchFamily="34" charset="0"/>
              </a:rPr>
              <a:t>Fiscalización con las Responsabilidades</a:t>
            </a:r>
          </a:p>
          <a:p>
            <a:pPr algn="ctr"/>
            <a:r>
              <a:rPr lang="es-MX" sz="2400" dirty="0">
                <a:latin typeface="Arial" panose="020B0604020202020204" pitchFamily="34" charset="0"/>
                <a:cs typeface="Arial" panose="020B0604020202020204" pitchFamily="34" charset="0"/>
              </a:rPr>
              <a:t>de los Servidores Públicos</a:t>
            </a:r>
          </a:p>
          <a:p>
            <a:pPr algn="ctr"/>
            <a:endParaRPr lang="es-MX" sz="2400" dirty="0">
              <a:latin typeface="Arial" panose="020B0604020202020204" pitchFamily="34" charset="0"/>
              <a:cs typeface="Arial" panose="020B0604020202020204" pitchFamily="34" charset="0"/>
            </a:endParaRPr>
          </a:p>
          <a:p>
            <a:pPr algn="ctr"/>
            <a:r>
              <a:rPr lang="es-MX" sz="2400" dirty="0">
                <a:latin typeface="Arial" panose="020B0604020202020204" pitchFamily="34" charset="0"/>
                <a:cs typeface="Arial" panose="020B0604020202020204" pitchFamily="34" charset="0"/>
              </a:rPr>
              <a:t>	</a:t>
            </a:r>
          </a:p>
          <a:p>
            <a:pPr algn="ctr"/>
            <a:r>
              <a:rPr lang="es-MX" sz="2400" b="1" dirty="0">
                <a:latin typeface="Arial" panose="020B0604020202020204" pitchFamily="34" charset="0"/>
                <a:cs typeface="Arial" panose="020B0604020202020204" pitchFamily="34" charset="0"/>
              </a:rPr>
              <a:t>Responsabilidades de los servidores públicos</a:t>
            </a:r>
          </a:p>
        </p:txBody>
      </p:sp>
      <p:sp>
        <p:nvSpPr>
          <p:cNvPr id="5" name="CuadroTexto 4">
            <a:extLst>
              <a:ext uri="{FF2B5EF4-FFF2-40B4-BE49-F238E27FC236}">
                <a16:creationId xmlns:a16="http://schemas.microsoft.com/office/drawing/2014/main" id="{9B084D87-152C-CE45-A40F-D538219ECA83}"/>
              </a:ext>
            </a:extLst>
          </p:cNvPr>
          <p:cNvSpPr txBox="1"/>
          <p:nvPr/>
        </p:nvSpPr>
        <p:spPr>
          <a:xfrm>
            <a:off x="4573935" y="5314712"/>
            <a:ext cx="4456254"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Roberto Salcedo Aquino</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28 de septiembre de 2018</a:t>
            </a:r>
          </a:p>
        </p:txBody>
      </p:sp>
      <p:pic>
        <p:nvPicPr>
          <p:cNvPr id="6" name="Imagen 5">
            <a:extLst>
              <a:ext uri="{FF2B5EF4-FFF2-40B4-BE49-F238E27FC236}">
                <a16:creationId xmlns:a16="http://schemas.microsoft.com/office/drawing/2014/main" id="{9EFA3361-7198-0A45-B9C0-2470882EDDF2}"/>
              </a:ext>
            </a:extLst>
          </p:cNvPr>
          <p:cNvPicPr>
            <a:picLocks noChangeAspect="1"/>
          </p:cNvPicPr>
          <p:nvPr/>
        </p:nvPicPr>
        <p:blipFill>
          <a:blip r:embed="rId2"/>
          <a:stretch>
            <a:fillRect/>
          </a:stretch>
        </p:blipFill>
        <p:spPr>
          <a:xfrm>
            <a:off x="416692" y="313117"/>
            <a:ext cx="8287473" cy="948524"/>
          </a:xfrm>
          <a:prstGeom prst="rect">
            <a:avLst/>
          </a:prstGeom>
          <a:solidFill>
            <a:schemeClr val="accent5">
              <a:lumMod val="20000"/>
              <a:lumOff val="80000"/>
            </a:schemeClr>
          </a:solidFill>
        </p:spPr>
      </p:pic>
    </p:spTree>
    <p:extLst>
      <p:ext uri="{BB962C8B-B14F-4D97-AF65-F5344CB8AC3E}">
        <p14:creationId xmlns:p14="http://schemas.microsoft.com/office/powerpoint/2010/main" val="2202715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977117"/>
            <a:ext cx="4284663" cy="1320298"/>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Ser servidor público implica una doble responsabilidad: probidad y eficacia.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10</a:t>
            </a:fld>
            <a:endParaRPr lang="es-MX"/>
          </a:p>
        </p:txBody>
      </p:sp>
      <p:pic>
        <p:nvPicPr>
          <p:cNvPr id="4" name="Imagen 3"/>
          <p:cNvPicPr>
            <a:picLocks noChangeAspect="1"/>
          </p:cNvPicPr>
          <p:nvPr/>
        </p:nvPicPr>
        <p:blipFill>
          <a:blip r:embed="rId2"/>
          <a:stretch>
            <a:fillRect/>
          </a:stretch>
        </p:blipFill>
        <p:spPr>
          <a:xfrm>
            <a:off x="539750" y="3429000"/>
            <a:ext cx="3708400" cy="2820408"/>
          </a:xfrm>
          <a:prstGeom prst="rect">
            <a:avLst/>
          </a:prstGeom>
        </p:spPr>
      </p:pic>
      <p:sp>
        <p:nvSpPr>
          <p:cNvPr id="9" name="CuadroTexto 8">
            <a:extLst>
              <a:ext uri="{FF2B5EF4-FFF2-40B4-BE49-F238E27FC236}">
                <a16:creationId xmlns:a16="http://schemas.microsoft.com/office/drawing/2014/main" id="{A0FE2C95-9CD2-FA41-A78F-57226D9E2024}"/>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Probidad – Eficacia</a:t>
            </a:r>
          </a:p>
        </p:txBody>
      </p:sp>
    </p:spTree>
    <p:extLst>
      <p:ext uri="{BB962C8B-B14F-4D97-AF65-F5344CB8AC3E}">
        <p14:creationId xmlns:p14="http://schemas.microsoft.com/office/powerpoint/2010/main" val="2932592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100</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983DCF70-843D-914C-9678-AABDA3B4DA75}"/>
              </a:ext>
            </a:extLst>
          </p:cNvPr>
          <p:cNvSpPr txBox="1"/>
          <p:nvPr/>
        </p:nvSpPr>
        <p:spPr>
          <a:xfrm>
            <a:off x="983848" y="4164849"/>
            <a:ext cx="7872815" cy="2166683"/>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Una ética de la responsabilidad que exige prever </a:t>
            </a:r>
            <a:r>
              <a:rPr lang="es-MX" sz="2200">
                <a:solidFill>
                  <a:prstClr val="black"/>
                </a:solidFill>
                <a:latin typeface="Arial" panose="020B0604020202020204" pitchFamily="34" charset="0"/>
                <a:cs typeface="Arial" panose="020B0604020202020204" pitchFamily="34" charset="0"/>
              </a:rPr>
              <a:t>los resulta-dos </a:t>
            </a:r>
            <a:r>
              <a:rPr lang="es-MX" sz="2200" dirty="0">
                <a:solidFill>
                  <a:prstClr val="black"/>
                </a:solidFill>
                <a:latin typeface="Arial" panose="020B0604020202020204" pitchFamily="34" charset="0"/>
                <a:cs typeface="Arial" panose="020B0604020202020204" pitchFamily="34" charset="0"/>
              </a:rPr>
              <a:t>que siempre deben beneficiar al interés común.</a:t>
            </a:r>
          </a:p>
          <a:p>
            <a:pPr algn="just">
              <a:lnSpc>
                <a:spcPct val="125000"/>
              </a:lnSpc>
            </a:pPr>
            <a:endParaRPr lang="es-MX" sz="2200" dirty="0">
              <a:solidFill>
                <a:prstClr val="black"/>
              </a:solidFill>
              <a:latin typeface="Arial" panose="020B0604020202020204" pitchFamily="34" charset="0"/>
              <a:cs typeface="Arial" panose="020B0604020202020204" pitchFamily="34" charset="0"/>
            </a:endParaRPr>
          </a:p>
          <a:p>
            <a:pPr algn="just">
              <a:lnSpc>
                <a:spcPct val="125000"/>
              </a:lnSpc>
            </a:pPr>
            <a:r>
              <a:rPr lang="es-MX" sz="2200" dirty="0">
                <a:solidFill>
                  <a:prstClr val="black"/>
                </a:solidFill>
                <a:latin typeface="Arial" panose="020B0604020202020204" pitchFamily="34" charset="0"/>
                <a:cs typeface="Arial" panose="020B0604020202020204" pitchFamily="34" charset="0"/>
              </a:rPr>
              <a:t>En aras de este interés común se han generado dos fenóme-nos: el de las manos sucias y el de las múltiples manos.</a:t>
            </a:r>
          </a:p>
        </p:txBody>
      </p:sp>
      <p:sp>
        <p:nvSpPr>
          <p:cNvPr id="10" name="Rectángulo 9">
            <a:extLst>
              <a:ext uri="{FF2B5EF4-FFF2-40B4-BE49-F238E27FC236}">
                <a16:creationId xmlns:a16="http://schemas.microsoft.com/office/drawing/2014/main" id="{12C349E2-2C8A-204E-8767-0681AC9C836D}"/>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Síntesis</a:t>
            </a:r>
          </a:p>
        </p:txBody>
      </p:sp>
    </p:spTree>
    <p:extLst>
      <p:ext uri="{BB962C8B-B14F-4D97-AF65-F5344CB8AC3E}">
        <p14:creationId xmlns:p14="http://schemas.microsoft.com/office/powerpoint/2010/main" val="39423532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72832"/>
            <a:ext cx="7885113" cy="1320298"/>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Existen tres ámbitos de responsabilidad:</a:t>
            </a:r>
          </a:p>
          <a:p>
            <a:pPr algn="just">
              <a:lnSpc>
                <a:spcPct val="125000"/>
              </a:lnSpc>
            </a:pPr>
            <a:endParaRPr lang="es-MX" sz="2200" dirty="0">
              <a:solidFill>
                <a:prstClr val="black"/>
              </a:solidFill>
              <a:latin typeface="Arial" panose="020B0604020202020204" pitchFamily="34" charset="0"/>
              <a:cs typeface="Arial" panose="020B0604020202020204" pitchFamily="34" charset="0"/>
            </a:endParaRPr>
          </a:p>
          <a:p>
            <a:pPr algn="just">
              <a:lnSpc>
                <a:spcPct val="125000"/>
              </a:lnSpc>
            </a:pPr>
            <a:r>
              <a:rPr lang="es-MX" sz="2200" dirty="0">
                <a:solidFill>
                  <a:prstClr val="black"/>
                </a:solidFill>
                <a:latin typeface="Arial" panose="020B0604020202020204" pitchFamily="34" charset="0"/>
                <a:cs typeface="Arial" panose="020B0604020202020204" pitchFamily="34" charset="0"/>
              </a:rPr>
              <a:t>   - moral, jurídica y política.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101</a:t>
            </a:fld>
            <a:endParaRPr lang="es-MX">
              <a:solidFill>
                <a:prstClr val="black">
                  <a:tint val="75000"/>
                </a:prstClr>
              </a:solidFill>
            </a:endParaRPr>
          </a:p>
        </p:txBody>
      </p:sp>
      <p:sp>
        <p:nvSpPr>
          <p:cNvPr id="6" name="Rectángulo 5">
            <a:extLst>
              <a:ext uri="{FF2B5EF4-FFF2-40B4-BE49-F238E27FC236}">
                <a16:creationId xmlns:a16="http://schemas.microsoft.com/office/drawing/2014/main" id="{8AD2BF2D-F1AE-F241-9C0E-304B92067875}"/>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Conclusión</a:t>
            </a:r>
          </a:p>
        </p:txBody>
      </p:sp>
    </p:spTree>
    <p:extLst>
      <p:ext uri="{BB962C8B-B14F-4D97-AF65-F5344CB8AC3E}">
        <p14:creationId xmlns:p14="http://schemas.microsoft.com/office/powerpoint/2010/main" val="2576316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733481"/>
            <a:ext cx="7885113" cy="2589876"/>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primera impele a ir más allá del cumplimiento del deber.</a:t>
            </a:r>
          </a:p>
          <a:p>
            <a:pPr algn="just">
              <a:lnSpc>
                <a:spcPct val="125000"/>
              </a:lnSpc>
            </a:pPr>
            <a:endParaRPr lang="es-MX" sz="2200" dirty="0">
              <a:solidFill>
                <a:prstClr val="black"/>
              </a:solidFill>
              <a:latin typeface="Arial" panose="020B0604020202020204" pitchFamily="34" charset="0"/>
              <a:cs typeface="Arial" panose="020B0604020202020204" pitchFamily="34" charset="0"/>
            </a:endParaRPr>
          </a:p>
          <a:p>
            <a:pPr algn="just">
              <a:lnSpc>
                <a:spcPct val="125000"/>
              </a:lnSpc>
            </a:pPr>
            <a:r>
              <a:rPr lang="es-MX" sz="2200" dirty="0">
                <a:solidFill>
                  <a:prstClr val="black"/>
                </a:solidFill>
                <a:latin typeface="Arial" panose="020B0604020202020204" pitchFamily="34" charset="0"/>
                <a:cs typeface="Arial" panose="020B0604020202020204" pitchFamily="34" charset="0"/>
              </a:rPr>
              <a:t>La segunda, nos obliga a actuar de conformidad con un Esta-do de derecho.</a:t>
            </a:r>
          </a:p>
          <a:p>
            <a:pPr algn="just">
              <a:lnSpc>
                <a:spcPct val="125000"/>
              </a:lnSpc>
            </a:pPr>
            <a:endParaRPr lang="es-MX" sz="2200" dirty="0">
              <a:solidFill>
                <a:prstClr val="black"/>
              </a:solidFill>
              <a:latin typeface="Arial" panose="020B0604020202020204" pitchFamily="34" charset="0"/>
              <a:cs typeface="Arial" panose="020B0604020202020204" pitchFamily="34" charset="0"/>
            </a:endParaRPr>
          </a:p>
          <a:p>
            <a:pPr algn="just">
              <a:lnSpc>
                <a:spcPct val="125000"/>
              </a:lnSpc>
            </a:pPr>
            <a:r>
              <a:rPr lang="es-MX" sz="2200" dirty="0">
                <a:solidFill>
                  <a:prstClr val="black"/>
                </a:solidFill>
                <a:latin typeface="Arial" panose="020B0604020202020204" pitchFamily="34" charset="0"/>
                <a:cs typeface="Arial" panose="020B0604020202020204" pitchFamily="34" charset="0"/>
              </a:rPr>
              <a:t>La tercera, a ser responsables de todo y ante todos.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102</a:t>
            </a:fld>
            <a:endParaRPr lang="es-MX">
              <a:solidFill>
                <a:prstClr val="black">
                  <a:tint val="75000"/>
                </a:prstClr>
              </a:solidFill>
            </a:endParaRPr>
          </a:p>
        </p:txBody>
      </p:sp>
    </p:spTree>
    <p:extLst>
      <p:ext uri="{BB962C8B-B14F-4D97-AF65-F5344CB8AC3E}">
        <p14:creationId xmlns:p14="http://schemas.microsoft.com/office/powerpoint/2010/main" val="22693859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14697"/>
            <a:ext cx="9144000" cy="684330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sp>
        <p:nvSpPr>
          <p:cNvPr id="22" name="4 Rectángulo"/>
          <p:cNvSpPr>
            <a:spLocks noChangeAspect="1"/>
          </p:cNvSpPr>
          <p:nvPr/>
        </p:nvSpPr>
        <p:spPr>
          <a:xfrm>
            <a:off x="3528789" y="42081"/>
            <a:ext cx="3347467" cy="6843303"/>
          </a:xfrm>
          <a:prstGeom prst="rect">
            <a:avLst/>
          </a:prstGeom>
          <a:solidFill>
            <a:srgbClr val="AA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41" name="40 Rectángulo"/>
          <p:cNvSpPr/>
          <p:nvPr/>
        </p:nvSpPr>
        <p:spPr>
          <a:xfrm>
            <a:off x="6876256" y="42081"/>
            <a:ext cx="2271712" cy="681591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grpSp>
        <p:nvGrpSpPr>
          <p:cNvPr id="6" name="5 Grupo"/>
          <p:cNvGrpSpPr/>
          <p:nvPr/>
        </p:nvGrpSpPr>
        <p:grpSpPr>
          <a:xfrm>
            <a:off x="525677" y="332656"/>
            <a:ext cx="6278571" cy="1808911"/>
            <a:chOff x="525677" y="332656"/>
            <a:chExt cx="10270248" cy="1808911"/>
          </a:xfrm>
        </p:grpSpPr>
        <p:sp>
          <p:nvSpPr>
            <p:cNvPr id="32" name="71 CuadroTexto"/>
            <p:cNvSpPr txBox="1"/>
            <p:nvPr/>
          </p:nvSpPr>
          <p:spPr>
            <a:xfrm>
              <a:off x="525677" y="1556792"/>
              <a:ext cx="3835654" cy="307777"/>
            </a:xfrm>
            <a:prstGeom prst="rect">
              <a:avLst/>
            </a:prstGeom>
            <a:noFill/>
            <a:ln>
              <a:solidFill>
                <a:schemeClr val="tx2">
                  <a:lumMod val="60000"/>
                  <a:lumOff val="40000"/>
                </a:schemeClr>
              </a:solidFill>
            </a:ln>
          </p:spPr>
          <p:txBody>
            <a:bodyPr wrap="none" rtlCol="0">
              <a:spAutoFit/>
            </a:bodyPr>
            <a:lstStyle>
              <a:defPPr>
                <a:defRPr lang="es-MX"/>
              </a:defPPr>
            </a:lstStyle>
            <a:p>
              <a:r>
                <a:rPr lang="es-MX" sz="1400" b="1" dirty="0">
                  <a:solidFill>
                    <a:prstClr val="black"/>
                  </a:solidFill>
                </a:rPr>
                <a:t>Hemisferio  de la gobernanza</a:t>
              </a:r>
            </a:p>
          </p:txBody>
        </p:sp>
        <p:cxnSp>
          <p:nvCxnSpPr>
            <p:cNvPr id="34" name="Conector angular 33"/>
            <p:cNvCxnSpPr>
              <a:stCxn id="31" idx="2"/>
              <a:endCxn id="32" idx="0"/>
            </p:cNvCxnSpPr>
            <p:nvPr/>
          </p:nvCxnSpPr>
          <p:spPr>
            <a:xfrm rot="5400000">
              <a:off x="3616175" y="-316794"/>
              <a:ext cx="700916" cy="30462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31" idx="2"/>
              <a:endCxn id="33" idx="0"/>
            </p:cNvCxnSpPr>
            <p:nvPr/>
          </p:nvCxnSpPr>
          <p:spPr>
            <a:xfrm rot="16200000" flipH="1">
              <a:off x="6496718" y="-151080"/>
              <a:ext cx="700916" cy="2714828"/>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72 CuadroTexto"/>
            <p:cNvSpPr txBox="1"/>
            <p:nvPr/>
          </p:nvSpPr>
          <p:spPr>
            <a:xfrm>
              <a:off x="5613255" y="1556792"/>
              <a:ext cx="5182670" cy="584775"/>
            </a:xfrm>
            <a:prstGeom prst="rect">
              <a:avLst/>
            </a:prstGeom>
            <a:noFill/>
            <a:ln>
              <a:solidFill>
                <a:schemeClr val="tx2">
                  <a:lumMod val="60000"/>
                  <a:lumOff val="40000"/>
                </a:schemeClr>
              </a:solidFill>
            </a:ln>
          </p:spPr>
          <p:txBody>
            <a:bodyPr wrap="square" rtlCol="0">
              <a:spAutoFit/>
            </a:bodyPr>
            <a:lstStyle/>
            <a:p>
              <a:r>
                <a:rPr lang="es-MX" sz="1600" b="1" dirty="0">
                  <a:solidFill>
                    <a:prstClr val="black"/>
                  </a:solidFill>
                </a:rPr>
                <a:t>Hemisferio del Sistema Nacional  de Fiscalización (SNF)</a:t>
              </a:r>
            </a:p>
          </p:txBody>
        </p:sp>
        <p:sp>
          <p:nvSpPr>
            <p:cNvPr id="31" name="Rectangle 17"/>
            <p:cNvSpPr>
              <a:spLocks noChangeArrowheads="1"/>
            </p:cNvSpPr>
            <p:nvPr/>
          </p:nvSpPr>
          <p:spPr bwMode="auto">
            <a:xfrm>
              <a:off x="1361478" y="332656"/>
              <a:ext cx="8256568" cy="523220"/>
            </a:xfrm>
            <a:prstGeom prst="rect">
              <a:avLst/>
            </a:prstGeom>
            <a:noFill/>
            <a:ln>
              <a:solidFill>
                <a:schemeClr val="tx2">
                  <a:lumMod val="60000"/>
                  <a:lumOff val="40000"/>
                </a:schemeClr>
              </a:solidFill>
            </a:ln>
            <a:extLst/>
          </p:spPr>
          <p:txBody>
            <a:bodyPr wrap="none" rtlCol="0">
              <a:spAutoFit/>
            </a:bodyPr>
            <a:lstStyle/>
            <a:p>
              <a:r>
                <a:rPr lang="es-MX" sz="2800" b="1" dirty="0">
                  <a:solidFill>
                    <a:prstClr val="black"/>
                  </a:solidFill>
                </a:rPr>
                <a:t>Sistema Nacional Anticorrupción</a:t>
              </a:r>
            </a:p>
          </p:txBody>
        </p:sp>
      </p:grpSp>
      <p:cxnSp>
        <p:nvCxnSpPr>
          <p:cNvPr id="11" name="10 Conector recto de flecha"/>
          <p:cNvCxnSpPr/>
          <p:nvPr/>
        </p:nvCxnSpPr>
        <p:spPr>
          <a:xfrm>
            <a:off x="6732240" y="4000336"/>
            <a:ext cx="288032"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6732240" y="2996952"/>
            <a:ext cx="288032"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6732240" y="5013176"/>
            <a:ext cx="288032"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6844862" y="332656"/>
            <a:ext cx="2299138" cy="553998"/>
          </a:xfrm>
          <a:prstGeom prst="rect">
            <a:avLst/>
          </a:prstGeom>
          <a:noFill/>
        </p:spPr>
        <p:txBody>
          <a:bodyPr wrap="square" rtlCol="0">
            <a:spAutoFit/>
          </a:bodyPr>
          <a:lstStyle/>
          <a:p>
            <a:pPr algn="ctr"/>
            <a:r>
              <a:rPr lang="es-MX" sz="1500" b="1" dirty="0">
                <a:solidFill>
                  <a:prstClr val="black"/>
                </a:solidFill>
              </a:rPr>
              <a:t>Procuración e impartición </a:t>
            </a:r>
          </a:p>
          <a:p>
            <a:pPr algn="ctr"/>
            <a:r>
              <a:rPr lang="es-MX" sz="1500" b="1" dirty="0">
                <a:solidFill>
                  <a:prstClr val="black"/>
                </a:solidFill>
              </a:rPr>
              <a:t>de justicia</a:t>
            </a:r>
          </a:p>
        </p:txBody>
      </p:sp>
      <p:sp>
        <p:nvSpPr>
          <p:cNvPr id="14" name="13 CuadroTexto"/>
          <p:cNvSpPr txBox="1"/>
          <p:nvPr/>
        </p:nvSpPr>
        <p:spPr>
          <a:xfrm>
            <a:off x="7092279" y="980728"/>
            <a:ext cx="1368151" cy="461665"/>
          </a:xfrm>
          <a:prstGeom prst="rect">
            <a:avLst/>
          </a:prstGeom>
          <a:noFill/>
          <a:ln>
            <a:solidFill>
              <a:schemeClr val="accent1">
                <a:shade val="50000"/>
              </a:schemeClr>
            </a:solidFill>
          </a:ln>
        </p:spPr>
        <p:txBody>
          <a:bodyPr wrap="square" rtlCol="0">
            <a:spAutoFit/>
          </a:bodyPr>
          <a:lstStyle/>
          <a:p>
            <a:r>
              <a:rPr lang="es-MX" sz="1200" b="1" dirty="0">
                <a:solidFill>
                  <a:prstClr val="black"/>
                </a:solidFill>
              </a:rPr>
              <a:t>*   Dictamen sin </a:t>
            </a:r>
          </a:p>
          <a:p>
            <a:r>
              <a:rPr lang="es-MX" sz="1200" b="1" dirty="0">
                <a:solidFill>
                  <a:prstClr val="black"/>
                </a:solidFill>
              </a:rPr>
              <a:t>     observaciones  </a:t>
            </a:r>
          </a:p>
        </p:txBody>
      </p:sp>
      <p:sp>
        <p:nvSpPr>
          <p:cNvPr id="37" name="36 CuadroTexto"/>
          <p:cNvSpPr txBox="1"/>
          <p:nvPr/>
        </p:nvSpPr>
        <p:spPr>
          <a:xfrm>
            <a:off x="7100598" y="1855857"/>
            <a:ext cx="1359833" cy="276999"/>
          </a:xfrm>
          <a:prstGeom prst="rect">
            <a:avLst/>
          </a:prstGeom>
          <a:noFill/>
          <a:ln>
            <a:solidFill>
              <a:schemeClr val="accent1">
                <a:shade val="50000"/>
              </a:schemeClr>
            </a:solidFill>
          </a:ln>
        </p:spPr>
        <p:txBody>
          <a:bodyPr wrap="square" rtlCol="0">
            <a:spAutoFit/>
          </a:bodyPr>
          <a:lstStyle>
            <a:defPPr>
              <a:defRPr lang="es-MX"/>
            </a:defPPr>
            <a:lvl1pPr>
              <a:defRPr sz="1200"/>
            </a:lvl1pPr>
          </a:lstStyle>
          <a:p>
            <a:r>
              <a:rPr lang="es-MX" b="1" dirty="0">
                <a:solidFill>
                  <a:prstClr val="black"/>
                </a:solidFill>
              </a:rPr>
              <a:t>* Faltas no graves</a:t>
            </a:r>
          </a:p>
        </p:txBody>
      </p:sp>
      <p:sp>
        <p:nvSpPr>
          <p:cNvPr id="38" name="37 CuadroTexto"/>
          <p:cNvSpPr txBox="1"/>
          <p:nvPr/>
        </p:nvSpPr>
        <p:spPr>
          <a:xfrm>
            <a:off x="7092280" y="2719953"/>
            <a:ext cx="1368150" cy="461665"/>
          </a:xfrm>
          <a:prstGeom prst="rect">
            <a:avLst/>
          </a:prstGeom>
          <a:noFill/>
          <a:ln>
            <a:solidFill>
              <a:schemeClr val="accent1">
                <a:shade val="50000"/>
              </a:schemeClr>
            </a:solidFill>
          </a:ln>
        </p:spPr>
        <p:txBody>
          <a:bodyPr wrap="square" rtlCol="0">
            <a:spAutoFit/>
          </a:bodyPr>
          <a:lstStyle>
            <a:defPPr>
              <a:defRPr lang="es-MX"/>
            </a:defPPr>
            <a:lvl1pPr>
              <a:defRPr sz="1200"/>
            </a:lvl1pPr>
          </a:lstStyle>
          <a:p>
            <a:pPr marL="171450" indent="-171450">
              <a:buFont typeface="Arial" charset="0"/>
              <a:buChar char="•"/>
            </a:pPr>
            <a:r>
              <a:rPr lang="es-MX" b="1" dirty="0">
                <a:solidFill>
                  <a:prstClr val="black"/>
                </a:solidFill>
              </a:rPr>
              <a:t>Faltas graves </a:t>
            </a:r>
          </a:p>
          <a:p>
            <a:r>
              <a:rPr lang="es-MX" b="1" dirty="0">
                <a:solidFill>
                  <a:prstClr val="black"/>
                </a:solidFill>
              </a:rPr>
              <a:t>     administrativas</a:t>
            </a:r>
          </a:p>
        </p:txBody>
      </p:sp>
      <p:sp>
        <p:nvSpPr>
          <p:cNvPr id="39" name="38 CuadroTexto"/>
          <p:cNvSpPr txBox="1"/>
          <p:nvPr/>
        </p:nvSpPr>
        <p:spPr>
          <a:xfrm>
            <a:off x="7164288" y="3800073"/>
            <a:ext cx="1296144" cy="276999"/>
          </a:xfrm>
          <a:prstGeom prst="rect">
            <a:avLst/>
          </a:prstGeom>
          <a:noFill/>
          <a:ln>
            <a:solidFill>
              <a:schemeClr val="accent1">
                <a:shade val="50000"/>
              </a:schemeClr>
            </a:solidFill>
          </a:ln>
        </p:spPr>
        <p:txBody>
          <a:bodyPr wrap="square" rtlCol="0">
            <a:spAutoFit/>
          </a:bodyPr>
          <a:lstStyle>
            <a:defPPr>
              <a:defRPr lang="es-MX"/>
            </a:defPPr>
            <a:lvl1pPr>
              <a:defRPr sz="1200"/>
            </a:lvl1pPr>
          </a:lstStyle>
          <a:p>
            <a:r>
              <a:rPr lang="es-MX" b="1" dirty="0">
                <a:solidFill>
                  <a:prstClr val="black"/>
                </a:solidFill>
              </a:rPr>
              <a:t>* Delitos</a:t>
            </a:r>
          </a:p>
        </p:txBody>
      </p:sp>
      <p:sp>
        <p:nvSpPr>
          <p:cNvPr id="40" name="39 CuadroTexto"/>
          <p:cNvSpPr txBox="1"/>
          <p:nvPr/>
        </p:nvSpPr>
        <p:spPr>
          <a:xfrm>
            <a:off x="7171231" y="5096217"/>
            <a:ext cx="1289201" cy="276999"/>
          </a:xfrm>
          <a:prstGeom prst="rect">
            <a:avLst/>
          </a:prstGeom>
          <a:noFill/>
          <a:ln>
            <a:solidFill>
              <a:schemeClr val="accent1">
                <a:shade val="50000"/>
              </a:schemeClr>
            </a:solidFill>
          </a:ln>
        </p:spPr>
        <p:txBody>
          <a:bodyPr wrap="square" rtlCol="0">
            <a:spAutoFit/>
          </a:bodyPr>
          <a:lstStyle>
            <a:defPPr>
              <a:defRPr lang="es-MX"/>
            </a:defPPr>
            <a:lvl1pPr>
              <a:defRPr sz="1200"/>
            </a:lvl1pPr>
          </a:lstStyle>
          <a:p>
            <a:r>
              <a:rPr lang="es-MX" b="1" dirty="0">
                <a:solidFill>
                  <a:prstClr val="black"/>
                </a:solidFill>
              </a:rPr>
              <a:t>* Juicio político</a:t>
            </a:r>
          </a:p>
        </p:txBody>
      </p:sp>
      <p:sp>
        <p:nvSpPr>
          <p:cNvPr id="42" name="41 Rectángulo redondeado"/>
          <p:cNvSpPr/>
          <p:nvPr/>
        </p:nvSpPr>
        <p:spPr>
          <a:xfrm>
            <a:off x="8172354" y="2287906"/>
            <a:ext cx="805287" cy="276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OIC</a:t>
            </a:r>
          </a:p>
        </p:txBody>
      </p:sp>
      <p:cxnSp>
        <p:nvCxnSpPr>
          <p:cNvPr id="43" name="42 Conector angular"/>
          <p:cNvCxnSpPr>
            <a:stCxn id="37" idx="2"/>
            <a:endCxn id="42" idx="1"/>
          </p:cNvCxnSpPr>
          <p:nvPr/>
        </p:nvCxnSpPr>
        <p:spPr>
          <a:xfrm rot="16200000" flipH="1">
            <a:off x="7829660" y="2083710"/>
            <a:ext cx="293549" cy="39183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43 Rectángulo redondeado"/>
          <p:cNvSpPr/>
          <p:nvPr/>
        </p:nvSpPr>
        <p:spPr>
          <a:xfrm>
            <a:off x="8172354" y="3368026"/>
            <a:ext cx="805287" cy="276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TFJA</a:t>
            </a:r>
          </a:p>
        </p:txBody>
      </p:sp>
      <p:cxnSp>
        <p:nvCxnSpPr>
          <p:cNvPr id="45" name="44 Conector angular"/>
          <p:cNvCxnSpPr>
            <a:stCxn id="38" idx="2"/>
            <a:endCxn id="44" idx="1"/>
          </p:cNvCxnSpPr>
          <p:nvPr/>
        </p:nvCxnSpPr>
        <p:spPr>
          <a:xfrm rot="16200000" flipH="1">
            <a:off x="7811901" y="3146071"/>
            <a:ext cx="324907" cy="39599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45 Rectángulo redondeado"/>
          <p:cNvSpPr/>
          <p:nvPr/>
        </p:nvSpPr>
        <p:spPr>
          <a:xfrm>
            <a:off x="8159201" y="4149080"/>
            <a:ext cx="805287" cy="276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FECC</a:t>
            </a:r>
          </a:p>
        </p:txBody>
      </p:sp>
      <p:cxnSp>
        <p:nvCxnSpPr>
          <p:cNvPr id="47" name="46 Conector angular"/>
          <p:cNvCxnSpPr>
            <a:stCxn id="39" idx="2"/>
            <a:endCxn id="46" idx="1"/>
          </p:cNvCxnSpPr>
          <p:nvPr/>
        </p:nvCxnSpPr>
        <p:spPr>
          <a:xfrm rot="16200000" flipH="1">
            <a:off x="7880527" y="4008904"/>
            <a:ext cx="210507" cy="34684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47 Rectángulo redondeado"/>
          <p:cNvSpPr/>
          <p:nvPr/>
        </p:nvSpPr>
        <p:spPr>
          <a:xfrm>
            <a:off x="8172354" y="5528266"/>
            <a:ext cx="805287" cy="276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CD</a:t>
            </a:r>
          </a:p>
        </p:txBody>
      </p:sp>
      <p:cxnSp>
        <p:nvCxnSpPr>
          <p:cNvPr id="49" name="48 Conector angular"/>
          <p:cNvCxnSpPr>
            <a:stCxn id="40" idx="2"/>
            <a:endCxn id="48" idx="1"/>
          </p:cNvCxnSpPr>
          <p:nvPr/>
        </p:nvCxnSpPr>
        <p:spPr>
          <a:xfrm rot="16200000" flipH="1">
            <a:off x="7847319" y="5341729"/>
            <a:ext cx="293549" cy="35652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49 Rectángulo redondeado"/>
          <p:cNvSpPr/>
          <p:nvPr/>
        </p:nvSpPr>
        <p:spPr>
          <a:xfrm>
            <a:off x="8159700" y="4581128"/>
            <a:ext cx="805287" cy="276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prstClr val="white"/>
                </a:solidFill>
              </a:rPr>
              <a:t>PJF</a:t>
            </a:r>
          </a:p>
        </p:txBody>
      </p:sp>
      <p:cxnSp>
        <p:nvCxnSpPr>
          <p:cNvPr id="51" name="50 Conector angular"/>
          <p:cNvCxnSpPr>
            <a:stCxn id="46" idx="2"/>
            <a:endCxn id="50" idx="0"/>
          </p:cNvCxnSpPr>
          <p:nvPr/>
        </p:nvCxnSpPr>
        <p:spPr>
          <a:xfrm rot="16200000" flipH="1">
            <a:off x="8484569" y="4503353"/>
            <a:ext cx="155050" cy="49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6916393" y="6123012"/>
            <a:ext cx="2149819" cy="307777"/>
          </a:xfrm>
          <a:prstGeom prst="rect">
            <a:avLst/>
          </a:prstGeom>
          <a:noFill/>
          <a:ln>
            <a:solidFill>
              <a:schemeClr val="accent1">
                <a:lumMod val="75000"/>
              </a:schemeClr>
            </a:solidFill>
          </a:ln>
        </p:spPr>
        <p:txBody>
          <a:bodyPr wrap="none" rtlCol="0">
            <a:spAutoFit/>
          </a:bodyPr>
          <a:lstStyle/>
          <a:p>
            <a:r>
              <a:rPr lang="es-MX" sz="1400" b="1" dirty="0">
                <a:solidFill>
                  <a:prstClr val="black"/>
                </a:solidFill>
              </a:rPr>
              <a:t>Lucha contra la impunidad</a:t>
            </a:r>
          </a:p>
        </p:txBody>
      </p:sp>
      <p:sp>
        <p:nvSpPr>
          <p:cNvPr id="53" name="52 CuadroTexto"/>
          <p:cNvSpPr txBox="1"/>
          <p:nvPr/>
        </p:nvSpPr>
        <p:spPr>
          <a:xfrm>
            <a:off x="179512" y="6114782"/>
            <a:ext cx="6552728" cy="338554"/>
          </a:xfrm>
          <a:prstGeom prst="rect">
            <a:avLst/>
          </a:prstGeom>
          <a:noFill/>
          <a:ln w="25400">
            <a:solidFill>
              <a:schemeClr val="accent1"/>
            </a:solidFill>
          </a:ln>
        </p:spPr>
        <p:txBody>
          <a:bodyPr wrap="square" rtlCol="0">
            <a:spAutoFit/>
          </a:bodyPr>
          <a:lstStyle/>
          <a:p>
            <a:pPr algn="ctr"/>
            <a:r>
              <a:rPr lang="es-MX" sz="1600" dirty="0">
                <a:solidFill>
                  <a:prstClr val="black"/>
                </a:solidFill>
              </a:rPr>
              <a:t>Contraloría social</a:t>
            </a:r>
          </a:p>
        </p:txBody>
      </p:sp>
      <p:sp>
        <p:nvSpPr>
          <p:cNvPr id="54" name="53 CuadroTexto"/>
          <p:cNvSpPr txBox="1"/>
          <p:nvPr/>
        </p:nvSpPr>
        <p:spPr>
          <a:xfrm>
            <a:off x="123604" y="6444044"/>
            <a:ext cx="6678816" cy="369332"/>
          </a:xfrm>
          <a:prstGeom prst="rect">
            <a:avLst/>
          </a:prstGeom>
          <a:noFill/>
        </p:spPr>
        <p:txBody>
          <a:bodyPr wrap="none" rtlCol="0">
            <a:spAutoFit/>
          </a:bodyPr>
          <a:lstStyle/>
          <a:p>
            <a:r>
              <a:rPr lang="es-MX" dirty="0">
                <a:solidFill>
                  <a:prstClr val="black"/>
                </a:solidFill>
              </a:rPr>
              <a:t>Gobierno transparente y rendidor de cuentas: información de calidad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87" y="2279873"/>
            <a:ext cx="645795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Anillo"/>
          <p:cNvSpPr/>
          <p:nvPr/>
        </p:nvSpPr>
        <p:spPr>
          <a:xfrm>
            <a:off x="2737892" y="3448050"/>
            <a:ext cx="1574651" cy="1074602"/>
          </a:xfrm>
          <a:prstGeom prst="donut">
            <a:avLst>
              <a:gd name="adj" fmla="val 8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black"/>
              </a:solidFill>
            </a:endParaRPr>
          </a:p>
        </p:txBody>
      </p:sp>
      <p:sp>
        <p:nvSpPr>
          <p:cNvPr id="57" name="56 CuadroTexto"/>
          <p:cNvSpPr txBox="1"/>
          <p:nvPr/>
        </p:nvSpPr>
        <p:spPr>
          <a:xfrm>
            <a:off x="2246789" y="3934797"/>
            <a:ext cx="813043" cy="646331"/>
          </a:xfrm>
          <a:prstGeom prst="rect">
            <a:avLst/>
          </a:prstGeom>
          <a:noFill/>
        </p:spPr>
        <p:txBody>
          <a:bodyPr wrap="none" rtlCol="0">
            <a:spAutoFit/>
          </a:bodyPr>
          <a:lstStyle/>
          <a:p>
            <a:r>
              <a:rPr lang="es-MX" sz="900" b="1" dirty="0">
                <a:solidFill>
                  <a:prstClr val="white"/>
                </a:solidFill>
              </a:rPr>
              <a:t>Comité </a:t>
            </a:r>
          </a:p>
          <a:p>
            <a:r>
              <a:rPr lang="es-MX" sz="900" b="1" dirty="0">
                <a:solidFill>
                  <a:prstClr val="white"/>
                </a:solidFill>
              </a:rPr>
              <a:t>de </a:t>
            </a:r>
          </a:p>
          <a:p>
            <a:r>
              <a:rPr lang="es-MX" sz="900" b="1" dirty="0">
                <a:solidFill>
                  <a:prstClr val="white"/>
                </a:solidFill>
              </a:rPr>
              <a:t>Participación</a:t>
            </a:r>
          </a:p>
          <a:p>
            <a:r>
              <a:rPr lang="es-MX" sz="900" b="1" dirty="0">
                <a:solidFill>
                  <a:prstClr val="white"/>
                </a:solidFill>
              </a:rPr>
              <a:t>Ciudadana</a:t>
            </a:r>
          </a:p>
        </p:txBody>
      </p:sp>
      <p:sp>
        <p:nvSpPr>
          <p:cNvPr id="58" name="57 Rectángulo"/>
          <p:cNvSpPr/>
          <p:nvPr/>
        </p:nvSpPr>
        <p:spPr>
          <a:xfrm rot="283982">
            <a:off x="2770688" y="3519774"/>
            <a:ext cx="1556575" cy="1184852"/>
          </a:xfrm>
          <a:prstGeom prst="rect">
            <a:avLst/>
          </a:prstGeom>
          <a:noFill/>
        </p:spPr>
        <p:txBody>
          <a:bodyPr wrap="none" lIns="91440" tIns="45720" rIns="91440" bIns="45720">
            <a:prstTxWarp prst="textArchUp">
              <a:avLst/>
            </a:prstTxWarp>
            <a:spAutoFit/>
          </a:bodyPr>
          <a:lstStyle/>
          <a:p>
            <a:pPr algn="ctr"/>
            <a:r>
              <a:rPr lang="es-ES" sz="1400" b="1"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rPr>
              <a:t>Comité Coordinador</a:t>
            </a:r>
          </a:p>
        </p:txBody>
      </p:sp>
    </p:spTree>
    <p:extLst>
      <p:ext uri="{BB962C8B-B14F-4D97-AF65-F5344CB8AC3E}">
        <p14:creationId xmlns:p14="http://schemas.microsoft.com/office/powerpoint/2010/main" val="21554794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104</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969720"/>
            <a:ext cx="7872815" cy="1320298"/>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Un gobierno responsable debe estar dotado de grandes poderes de control, inspección, regulación, rendición de cuentas y fiscalización de todas las actividades públicas.</a:t>
            </a:r>
          </a:p>
        </p:txBody>
      </p:sp>
    </p:spTree>
    <p:extLst>
      <p:ext uri="{BB962C8B-B14F-4D97-AF65-F5344CB8AC3E}">
        <p14:creationId xmlns:p14="http://schemas.microsoft.com/office/powerpoint/2010/main" val="2099922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105</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159494"/>
            <a:ext cx="7872815" cy="2166683"/>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pauta objetiva de actuación se refiere a los códigos de conducta, a la ética de la responsabilidad, a la ética de las convicciones y a la satisfacción de lo bien hecho, al trabajo sobre las mejores prácticas y al orgullo profesional de pertenencia al sector público.</a:t>
            </a:r>
          </a:p>
        </p:txBody>
      </p:sp>
    </p:spTree>
    <p:extLst>
      <p:ext uri="{BB962C8B-B14F-4D97-AF65-F5344CB8AC3E}">
        <p14:creationId xmlns:p14="http://schemas.microsoft.com/office/powerpoint/2010/main" val="25592425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106</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987512"/>
            <a:ext cx="7872815" cy="1320298"/>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responsabilidad moral impele a ir más allá del cumpli-miento del deber; la responsabilidad jurídica obliga a actuar de conformidad con el Estado de derecho.</a:t>
            </a:r>
          </a:p>
        </p:txBody>
      </p:sp>
    </p:spTree>
    <p:extLst>
      <p:ext uri="{BB962C8B-B14F-4D97-AF65-F5344CB8AC3E}">
        <p14:creationId xmlns:p14="http://schemas.microsoft.com/office/powerpoint/2010/main" val="33970665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107</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559253"/>
            <a:ext cx="7872815"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En la responsabilidad jurídica, tres clases: administrativa, impele a responder por la probidad y eficacia; civil, obliga a los servidores públicos a resarcir daños y perjuicios; penal, es el recurso de la sociedad para castigar delitos.</a:t>
            </a:r>
          </a:p>
        </p:txBody>
      </p:sp>
    </p:spTree>
    <p:extLst>
      <p:ext uri="{BB962C8B-B14F-4D97-AF65-F5344CB8AC3E}">
        <p14:creationId xmlns:p14="http://schemas.microsoft.com/office/powerpoint/2010/main" val="27942021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108</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570822"/>
            <a:ext cx="7872815"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responsabilidad política tiene como fundamento el cuidado del interés general sobre los intereses particulares; exige al servidor público el cuidado del cuerpo colectivo; se centra en la ética de la responsabilidad.</a:t>
            </a:r>
          </a:p>
        </p:txBody>
      </p:sp>
    </p:spTree>
    <p:extLst>
      <p:ext uri="{BB962C8B-B14F-4D97-AF65-F5344CB8AC3E}">
        <p14:creationId xmlns:p14="http://schemas.microsoft.com/office/powerpoint/2010/main" val="7639274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109</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567718"/>
            <a:ext cx="7872815"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Pertenecer al sector público conlleva un alto honor y la máxima responsabilidad de responder de todo y por todos, sin que por ello se transgreda la ética de las convicciones ni se aduzca manos sucias con el fin de lograr el bien colectivo.</a:t>
            </a:r>
          </a:p>
        </p:txBody>
      </p:sp>
    </p:spTree>
    <p:extLst>
      <p:ext uri="{BB962C8B-B14F-4D97-AF65-F5344CB8AC3E}">
        <p14:creationId xmlns:p14="http://schemas.microsoft.com/office/powerpoint/2010/main" val="2206238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33520"/>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capacidad de aceptar las consecuencias de nuestros actos.</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Es la sujeción a la imputabilidad y a sus consecuencias; respon-der; dar una explicación.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11</a:t>
            </a:fld>
            <a:endParaRPr lang="es-MX"/>
          </a:p>
        </p:txBody>
      </p:sp>
      <p:pic>
        <p:nvPicPr>
          <p:cNvPr id="4" name="Imagen 3"/>
          <p:cNvPicPr>
            <a:picLocks noChangeAspect="1"/>
          </p:cNvPicPr>
          <p:nvPr/>
        </p:nvPicPr>
        <p:blipFill>
          <a:blip r:embed="rId2"/>
          <a:stretch>
            <a:fillRect/>
          </a:stretch>
        </p:blipFill>
        <p:spPr>
          <a:xfrm>
            <a:off x="539750" y="3412066"/>
            <a:ext cx="3708400" cy="2825221"/>
          </a:xfrm>
          <a:prstGeom prst="rect">
            <a:avLst/>
          </a:prstGeom>
        </p:spPr>
      </p:pic>
      <p:sp>
        <p:nvSpPr>
          <p:cNvPr id="9" name="CuadroTexto 8">
            <a:extLst>
              <a:ext uri="{FF2B5EF4-FFF2-40B4-BE49-F238E27FC236}">
                <a16:creationId xmlns:a16="http://schemas.microsoft.com/office/drawing/2014/main" id="{2A2B20BA-15FD-344A-89B0-BE66F66E3C03}"/>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 Imputabilidad</a:t>
            </a:r>
          </a:p>
        </p:txBody>
      </p:sp>
    </p:spTree>
    <p:extLst>
      <p:ext uri="{BB962C8B-B14F-4D97-AF65-F5344CB8AC3E}">
        <p14:creationId xmlns:p14="http://schemas.microsoft.com/office/powerpoint/2010/main" val="12674617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110</a:t>
            </a:fld>
            <a:endParaRPr lang="es-MX">
              <a:solidFill>
                <a:prstClr val="black">
                  <a:tint val="75000"/>
                </a:prstClr>
              </a:solidFill>
            </a:endParaRPr>
          </a:p>
        </p:txBody>
      </p:sp>
      <p:sp>
        <p:nvSpPr>
          <p:cNvPr id="8" name="CuadroTexto 7">
            <a:extLst>
              <a:ext uri="{FF2B5EF4-FFF2-40B4-BE49-F238E27FC236}">
                <a16:creationId xmlns:a16="http://schemas.microsoft.com/office/drawing/2014/main" id="{372BED88-B186-EB4E-AA5A-871D95DB2AF3}"/>
              </a:ext>
            </a:extLst>
          </p:cNvPr>
          <p:cNvSpPr txBox="1"/>
          <p:nvPr/>
        </p:nvSpPr>
        <p:spPr>
          <a:xfrm>
            <a:off x="300940" y="243072"/>
            <a:ext cx="4271059" cy="430887"/>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VI. Consideraciones finales</a:t>
            </a:r>
          </a:p>
        </p:txBody>
      </p:sp>
      <p:sp>
        <p:nvSpPr>
          <p:cNvPr id="6" name="CuadroTexto 5">
            <a:extLst>
              <a:ext uri="{FF2B5EF4-FFF2-40B4-BE49-F238E27FC236}">
                <a16:creationId xmlns:a16="http://schemas.microsoft.com/office/drawing/2014/main" id="{A0876642-66C3-0D4A-80E0-13FC7E913C3B}"/>
              </a:ext>
            </a:extLst>
          </p:cNvPr>
          <p:cNvSpPr txBox="1"/>
          <p:nvPr/>
        </p:nvSpPr>
        <p:spPr>
          <a:xfrm>
            <a:off x="983848" y="4570826"/>
            <a:ext cx="7872815"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responsabilidad es conciencia de la otridad y respuesta a todos los cuestionamientos de los ciudadanos que se han visto afectados por las decisiones, y asumir todas las consecuencias que de ello se derivan.</a:t>
            </a:r>
          </a:p>
        </p:txBody>
      </p:sp>
    </p:spTree>
    <p:extLst>
      <p:ext uri="{BB962C8B-B14F-4D97-AF65-F5344CB8AC3E}">
        <p14:creationId xmlns:p14="http://schemas.microsoft.com/office/powerpoint/2010/main" val="12786542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111</a:t>
            </a:fld>
            <a:endParaRPr lang="es-MX">
              <a:solidFill>
                <a:prstClr val="black">
                  <a:tint val="75000"/>
                </a:prstClr>
              </a:solidFill>
            </a:endParaRPr>
          </a:p>
        </p:txBody>
      </p:sp>
      <p:sp>
        <p:nvSpPr>
          <p:cNvPr id="7" name="CuadroTexto 6">
            <a:extLst>
              <a:ext uri="{FF2B5EF4-FFF2-40B4-BE49-F238E27FC236}">
                <a16:creationId xmlns:a16="http://schemas.microsoft.com/office/drawing/2014/main" id="{1C217554-B8FD-1740-8F93-F13E5F6A83B1}"/>
              </a:ext>
            </a:extLst>
          </p:cNvPr>
          <p:cNvSpPr txBox="1"/>
          <p:nvPr/>
        </p:nvSpPr>
        <p:spPr>
          <a:xfrm>
            <a:off x="2534136" y="5624620"/>
            <a:ext cx="6308925" cy="612668"/>
          </a:xfrm>
          <a:prstGeom prst="rect">
            <a:avLst/>
          </a:prstGeom>
          <a:noFill/>
        </p:spPr>
        <p:txBody>
          <a:bodyPr wrap="square" rtlCol="0">
            <a:spAutoFit/>
          </a:bodyPr>
          <a:lstStyle/>
          <a:p>
            <a:pPr algn="ctr">
              <a:lnSpc>
                <a:spcPct val="125000"/>
              </a:lnSpc>
            </a:pPr>
            <a:r>
              <a:rPr lang="es-MX" sz="3000" dirty="0">
                <a:solidFill>
                  <a:prstClr val="black"/>
                </a:solidFill>
                <a:latin typeface="Arial" panose="020B0604020202020204" pitchFamily="34" charset="0"/>
                <a:cs typeface="Arial" panose="020B0604020202020204" pitchFamily="34" charset="0"/>
                <a:hlinkClick r:id="rId2"/>
              </a:rPr>
              <a:t>robertosalcedoaquino@gmail.com</a:t>
            </a:r>
            <a:r>
              <a:rPr lang="es-MX" sz="30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954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67700"/>
            <a:ext cx="7885113" cy="136191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es una obligación exclusivamente frente a uno mismo, hasta el punto antípoda que asegura que somos responsables de todo, por todos y frente a todos.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12</a:t>
            </a:fld>
            <a:endParaRPr lang="es-MX"/>
          </a:p>
        </p:txBody>
      </p:sp>
    </p:spTree>
    <p:extLst>
      <p:ext uri="{BB962C8B-B14F-4D97-AF65-F5344CB8AC3E}">
        <p14:creationId xmlns:p14="http://schemas.microsoft.com/office/powerpoint/2010/main" val="244116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905252"/>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Nietzsche propone centrar la responsabilidad sólo ante uno mismo. La libertad consiste en la capacidad de no tener que ren-dirle cuentas a nadie.</a:t>
            </a:r>
          </a:p>
          <a:p>
            <a:pPr algn="just">
              <a:lnSpc>
                <a:spcPct val="125000"/>
              </a:lnSpc>
            </a:pPr>
            <a:r>
              <a:rPr lang="es-MX" sz="2200" dirty="0">
                <a:latin typeface="Arial" panose="020B0604020202020204" pitchFamily="34" charset="0"/>
                <a:cs typeface="Arial" panose="020B0604020202020204" pitchFamily="34" charset="0"/>
              </a:rPr>
              <a:t>Sartre afirma que todo individuo es responsable de toda la huma-nidad.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13</a:t>
            </a:fld>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2985083"/>
            <a:ext cx="3708399" cy="3276600"/>
          </a:xfrm>
          <a:prstGeom prst="rect">
            <a:avLst/>
          </a:prstGeom>
        </p:spPr>
      </p:pic>
      <p:sp>
        <p:nvSpPr>
          <p:cNvPr id="9" name="CuadroTexto 8">
            <a:extLst>
              <a:ext uri="{FF2B5EF4-FFF2-40B4-BE49-F238E27FC236}">
                <a16:creationId xmlns:a16="http://schemas.microsoft.com/office/drawing/2014/main" id="{3A2A3007-70EE-204F-A67E-920F6042B740}"/>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Libertad – Responsabilidad</a:t>
            </a:r>
          </a:p>
        </p:txBody>
      </p:sp>
    </p:spTree>
    <p:extLst>
      <p:ext uri="{BB962C8B-B14F-4D97-AF65-F5344CB8AC3E}">
        <p14:creationId xmlns:p14="http://schemas.microsoft.com/office/powerpoint/2010/main" val="54078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872068" y="4564939"/>
            <a:ext cx="8001530" cy="1785104"/>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existencialismo es un humanismo, El ser y la nada,  Las manos sucias y El engranaje implica una responsabilidad ante nosotros y ante los demás; nuestra responsabilidad es universal.</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14</a:t>
            </a:fld>
            <a:endParaRPr lang="es-MX"/>
          </a:p>
        </p:txBody>
      </p:sp>
      <p:sp>
        <p:nvSpPr>
          <p:cNvPr id="9" name="CuadroTexto 8">
            <a:extLst>
              <a:ext uri="{FF2B5EF4-FFF2-40B4-BE49-F238E27FC236}">
                <a16:creationId xmlns:a16="http://schemas.microsoft.com/office/drawing/2014/main" id="{C28F22D1-4E44-3148-8C86-E10EE9D3FCAF}"/>
              </a:ext>
            </a:extLst>
          </p:cNvPr>
          <p:cNvSpPr txBox="1"/>
          <p:nvPr/>
        </p:nvSpPr>
        <p:spPr>
          <a:xfrm>
            <a:off x="567158"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universal</a:t>
            </a:r>
          </a:p>
        </p:txBody>
      </p:sp>
    </p:spTree>
    <p:extLst>
      <p:ext uri="{BB962C8B-B14F-4D97-AF65-F5344CB8AC3E}">
        <p14:creationId xmlns:p14="http://schemas.microsoft.com/office/powerpoint/2010/main" val="189621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3934"/>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Dostoievski: “Nosotros somos responsables de todo y de to-dos, ante todos, y yo más que todos los demás”.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15</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9000"/>
            <a:ext cx="3708399" cy="2790261"/>
          </a:xfrm>
          <a:prstGeom prst="rect">
            <a:avLst/>
          </a:prstGeom>
        </p:spPr>
      </p:pic>
      <p:sp>
        <p:nvSpPr>
          <p:cNvPr id="9" name="CuadroTexto 8">
            <a:extLst>
              <a:ext uri="{FF2B5EF4-FFF2-40B4-BE49-F238E27FC236}">
                <a16:creationId xmlns:a16="http://schemas.microsoft.com/office/drawing/2014/main" id="{CC0B12E4-AB4B-624C-B343-4BE3E3E5C723}"/>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de todos y con todos</a:t>
            </a:r>
          </a:p>
        </p:txBody>
      </p:sp>
    </p:spTree>
    <p:extLst>
      <p:ext uri="{BB962C8B-B14F-4D97-AF65-F5344CB8AC3E}">
        <p14:creationId xmlns:p14="http://schemas.microsoft.com/office/powerpoint/2010/main" val="145358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905250"/>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Hannah Arendt sigue el modelo de la ética sartriana: “asumir la responsabilidad del mundo”; la tarea de padres y maestros es cargar con la doble responsabi-lidad de asegurar la vida y el desarrollo del niño y la continui-dad del mundo.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16</a:t>
            </a:fld>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2960689"/>
            <a:ext cx="3708400" cy="3276600"/>
          </a:xfrm>
          <a:prstGeom prst="rect">
            <a:avLst/>
          </a:prstGeom>
        </p:spPr>
      </p:pic>
      <p:sp>
        <p:nvSpPr>
          <p:cNvPr id="9" name="CuadroTexto 8">
            <a:extLst>
              <a:ext uri="{FF2B5EF4-FFF2-40B4-BE49-F238E27FC236}">
                <a16:creationId xmlns:a16="http://schemas.microsoft.com/office/drawing/2014/main" id="{08192E39-928A-A34E-A3EB-520AA4F3166B}"/>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de todos y con todos</a:t>
            </a:r>
          </a:p>
        </p:txBody>
      </p:sp>
    </p:spTree>
    <p:extLst>
      <p:ext uri="{BB962C8B-B14F-4D97-AF65-F5344CB8AC3E}">
        <p14:creationId xmlns:p14="http://schemas.microsoft.com/office/powerpoint/2010/main" val="140076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893675"/>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adulto debe decirle al infante: “éste es nuestro mundo y somos responsables de él”.</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La crisis de la educación es que los padres se rehúsan a asumir la responsabilidad del mundo en el cual han colocado a sus hijos.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17</a:t>
            </a:fld>
            <a:endParaRPr lang="es-MX"/>
          </a:p>
        </p:txBody>
      </p:sp>
      <p:pic>
        <p:nvPicPr>
          <p:cNvPr id="9" name="Imagen 8" descr="Ver las imágenes de origen"/>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60688"/>
            <a:ext cx="3708400" cy="3276600"/>
          </a:xfrm>
          <a:prstGeom prst="rect">
            <a:avLst/>
          </a:prstGeom>
          <a:noFill/>
          <a:ln>
            <a:noFill/>
          </a:ln>
        </p:spPr>
      </p:pic>
      <p:sp>
        <p:nvSpPr>
          <p:cNvPr id="11" name="CuadroTexto 10">
            <a:extLst>
              <a:ext uri="{FF2B5EF4-FFF2-40B4-BE49-F238E27FC236}">
                <a16:creationId xmlns:a16="http://schemas.microsoft.com/office/drawing/2014/main" id="{88073B4B-0867-C244-BACF-C0E332FC1C06}"/>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de todos y con todos</a:t>
            </a:r>
          </a:p>
        </p:txBody>
      </p:sp>
    </p:spTree>
    <p:extLst>
      <p:ext uri="{BB962C8B-B14F-4D97-AF65-F5344CB8AC3E}">
        <p14:creationId xmlns:p14="http://schemas.microsoft.com/office/powerpoint/2010/main" val="3303417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20907"/>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En el servicio público, la respon-sabilidad está vinculada con el de los controles que deben exis-tir para morigerar la conducta de quienes detentan el poder y pro-piciar políticas prudentes.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18</a:t>
            </a:fld>
            <a:endParaRPr lang="es-MX"/>
          </a:p>
        </p:txBody>
      </p:sp>
      <p:pic>
        <p:nvPicPr>
          <p:cNvPr id="4" name="Imagen 3"/>
          <p:cNvPicPr>
            <a:picLocks noChangeAspect="1"/>
          </p:cNvPicPr>
          <p:nvPr/>
        </p:nvPicPr>
        <p:blipFill>
          <a:blip r:embed="rId2"/>
          <a:stretch>
            <a:fillRect/>
          </a:stretch>
        </p:blipFill>
        <p:spPr>
          <a:xfrm>
            <a:off x="539750" y="3429000"/>
            <a:ext cx="3747018" cy="2808288"/>
          </a:xfrm>
          <a:prstGeom prst="rect">
            <a:avLst/>
          </a:prstGeom>
          <a:ln w="6350">
            <a:solidFill>
              <a:schemeClr val="accent1">
                <a:lumMod val="50000"/>
              </a:schemeClr>
            </a:solidFill>
          </a:ln>
        </p:spPr>
      </p:pic>
      <p:sp>
        <p:nvSpPr>
          <p:cNvPr id="10" name="CuadroTexto 9">
            <a:extLst>
              <a:ext uri="{FF2B5EF4-FFF2-40B4-BE49-F238E27FC236}">
                <a16:creationId xmlns:a16="http://schemas.microsoft.com/office/drawing/2014/main" id="{2ECA4600-E91B-3049-8E54-18F6117CAFC8}"/>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y controles públicos</a:t>
            </a:r>
          </a:p>
        </p:txBody>
      </p:sp>
    </p:spTree>
    <p:extLst>
      <p:ext uri="{BB962C8B-B14F-4D97-AF65-F5344CB8AC3E}">
        <p14:creationId xmlns:p14="http://schemas.microsoft.com/office/powerpoint/2010/main" val="258407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25477"/>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Montesquieu: es una experien-cia constante que todo hombre que tiene poder se ve impulsado a abusar del mismo, y se de-tiene sólo si encuentra una ba-rrera. Concluye: hace falta que el poder controle al poder.</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19</a:t>
            </a:fld>
            <a:endParaRPr lang="es-MX"/>
          </a:p>
        </p:txBody>
      </p:sp>
      <p:pic>
        <p:nvPicPr>
          <p:cNvPr id="4" name="Imagen 3"/>
          <p:cNvPicPr>
            <a:picLocks noChangeAspect="1"/>
          </p:cNvPicPr>
          <p:nvPr/>
        </p:nvPicPr>
        <p:blipFill>
          <a:blip r:embed="rId2"/>
          <a:stretch>
            <a:fillRect/>
          </a:stretch>
        </p:blipFill>
        <p:spPr>
          <a:xfrm>
            <a:off x="539750" y="3428999"/>
            <a:ext cx="3708399" cy="2808289"/>
          </a:xfrm>
          <a:prstGeom prst="rect">
            <a:avLst/>
          </a:prstGeom>
          <a:ln w="9525">
            <a:solidFill>
              <a:schemeClr val="tx2"/>
            </a:solidFill>
          </a:ln>
        </p:spPr>
      </p:pic>
      <p:sp>
        <p:nvSpPr>
          <p:cNvPr id="10" name="CuadroTexto 9">
            <a:extLst>
              <a:ext uri="{FF2B5EF4-FFF2-40B4-BE49-F238E27FC236}">
                <a16:creationId xmlns:a16="http://schemas.microsoft.com/office/drawing/2014/main" id="{0951C3EA-8812-9049-90D9-3E7C11B7C4B7}"/>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El poder debe controlar al poder</a:t>
            </a:r>
          </a:p>
        </p:txBody>
      </p:sp>
    </p:spTree>
    <p:extLst>
      <p:ext uri="{BB962C8B-B14F-4D97-AF65-F5344CB8AC3E}">
        <p14:creationId xmlns:p14="http://schemas.microsoft.com/office/powerpoint/2010/main" val="14698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1" y="254647"/>
            <a:ext cx="276635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Contenido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19259"/>
            <a:ext cx="4284663" cy="3013069"/>
          </a:xfrm>
          <a:prstGeom prst="rect">
            <a:avLst/>
          </a:prstGeom>
          <a:noFill/>
        </p:spPr>
        <p:txBody>
          <a:bodyPr wrap="square" rtlCol="0">
            <a:spAutoFit/>
          </a:bodyPr>
          <a:lstStyle/>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Introducción</a:t>
            </a:r>
          </a:p>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Historia del concepto</a:t>
            </a:r>
          </a:p>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Conceptualización</a:t>
            </a:r>
          </a:p>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Taxonomía de la responsabilidad</a:t>
            </a:r>
          </a:p>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Un apunte sobre México</a:t>
            </a:r>
          </a:p>
          <a:p>
            <a:pPr marL="360000" indent="-360000">
              <a:lnSpc>
                <a:spcPct val="125000"/>
              </a:lnSpc>
              <a:buFont typeface="+mj-lt"/>
              <a:buAutoNum type="romanUcPeriod"/>
            </a:pPr>
            <a:r>
              <a:rPr lang="es-MX" sz="2200" dirty="0">
                <a:latin typeface="Arial" panose="020B0604020202020204" pitchFamily="34" charset="0"/>
                <a:cs typeface="Arial" panose="020B0604020202020204" pitchFamily="34" charset="0"/>
              </a:rPr>
              <a:t>Consideraciones finales</a:t>
            </a:r>
          </a:p>
        </p:txBody>
      </p:sp>
      <p:sp>
        <p:nvSpPr>
          <p:cNvPr id="9" name="Marcador de número de diapositiva 8">
            <a:extLst>
              <a:ext uri="{FF2B5EF4-FFF2-40B4-BE49-F238E27FC236}">
                <a16:creationId xmlns:a16="http://schemas.microsoft.com/office/drawing/2014/main" id="{7505ADFD-2A5C-D74E-8E04-48F66B2DE076}"/>
              </a:ext>
            </a:extLst>
          </p:cNvPr>
          <p:cNvSpPr>
            <a:spLocks noGrp="1"/>
          </p:cNvSpPr>
          <p:nvPr>
            <p:ph type="sldNum" sz="quarter" idx="12"/>
          </p:nvPr>
        </p:nvSpPr>
        <p:spPr/>
        <p:txBody>
          <a:bodyPr/>
          <a:lstStyle/>
          <a:p>
            <a:fld id="{7F086479-4206-224C-AE74-27DC6D723574}" type="slidenum">
              <a:rPr lang="es-MX" smtClean="0"/>
              <a:t>2</a:t>
            </a:fld>
            <a:endParaRPr lang="es-MX"/>
          </a:p>
        </p:txBody>
      </p:sp>
    </p:spTree>
    <p:extLst>
      <p:ext uri="{BB962C8B-B14F-4D97-AF65-F5344CB8AC3E}">
        <p14:creationId xmlns:p14="http://schemas.microsoft.com/office/powerpoint/2010/main" val="136427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25481"/>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Benjamin Constant formuló las siguientes premisas:  todo poder es propenso al abuso; es nece-sario que el poder frene al po-der.  Hay que limitar el poder pa-ra evitar actos irresponsables e impunidad en la política.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20</a:t>
            </a:fld>
            <a:endParaRPr lang="es-MX"/>
          </a:p>
        </p:txBody>
      </p:sp>
      <p:pic>
        <p:nvPicPr>
          <p:cNvPr id="6" name="Imagen 5" descr="Ver las imágenes de origen"/>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3708400" cy="2808288"/>
          </a:xfrm>
          <a:prstGeom prst="rect">
            <a:avLst/>
          </a:prstGeom>
          <a:noFill/>
          <a:ln w="12700">
            <a:solidFill>
              <a:schemeClr val="tx2"/>
            </a:solidFill>
          </a:ln>
        </p:spPr>
      </p:pic>
      <p:sp>
        <p:nvSpPr>
          <p:cNvPr id="10" name="CuadroTexto 9">
            <a:extLst>
              <a:ext uri="{FF2B5EF4-FFF2-40B4-BE49-F238E27FC236}">
                <a16:creationId xmlns:a16="http://schemas.microsoft.com/office/drawing/2014/main" id="{F54E9AAB-C3BD-A84F-A625-9A1B363F3A7B}"/>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Es necesario limpiar al poder</a:t>
            </a:r>
          </a:p>
        </p:txBody>
      </p:sp>
    </p:spTree>
    <p:extLst>
      <p:ext uri="{BB962C8B-B14F-4D97-AF65-F5344CB8AC3E}">
        <p14:creationId xmlns:p14="http://schemas.microsoft.com/office/powerpoint/2010/main" val="382295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893675"/>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Kant escribe que cuando alguien decide alguna cosa respecto de otro, siempre es posible que le haga alguna injusticia; exigió pu-blicidad a las opciones políticas, porque lo que se hace público puede ser discutido, criticado y derogado.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21</a:t>
            </a:fld>
            <a:endParaRPr lang="es-MX"/>
          </a:p>
        </p:txBody>
      </p:sp>
      <p:pic>
        <p:nvPicPr>
          <p:cNvPr id="6" name="Imagen 5" descr="Ver las imágenes de origen"/>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60688"/>
            <a:ext cx="3708400" cy="3276600"/>
          </a:xfrm>
          <a:prstGeom prst="rect">
            <a:avLst/>
          </a:prstGeom>
          <a:noFill/>
          <a:ln w="12700">
            <a:solidFill>
              <a:schemeClr val="tx2">
                <a:lumMod val="50000"/>
              </a:schemeClr>
            </a:solidFill>
          </a:ln>
        </p:spPr>
      </p:pic>
      <p:sp>
        <p:nvSpPr>
          <p:cNvPr id="10" name="CuadroTexto 9">
            <a:extLst>
              <a:ext uri="{FF2B5EF4-FFF2-40B4-BE49-F238E27FC236}">
                <a16:creationId xmlns:a16="http://schemas.microsoft.com/office/drawing/2014/main" id="{BA459FC2-F1A9-C441-80B6-4096D0CC8214}"/>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Transparencia de lo público</a:t>
            </a:r>
          </a:p>
        </p:txBody>
      </p:sp>
    </p:spTree>
    <p:extLst>
      <p:ext uri="{BB962C8B-B14F-4D97-AF65-F5344CB8AC3E}">
        <p14:creationId xmlns:p14="http://schemas.microsoft.com/office/powerpoint/2010/main" val="80241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26519"/>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principio de publicidad debe-ría cumplir una doble función éti-co-política: asegurar la raciona-lidad y corrección de las decisio-nes del poder; y, buscar el asen-timiento de los afectados.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22</a:t>
            </a:fld>
            <a:endParaRPr lang="es-MX"/>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3708400" cy="2808288"/>
          </a:xfrm>
          <a:prstGeom prst="rect">
            <a:avLst/>
          </a:prstGeom>
          <a:noFill/>
          <a:ln w="12700">
            <a:solidFill>
              <a:schemeClr val="accent1">
                <a:lumMod val="50000"/>
              </a:schemeClr>
            </a:solidFill>
          </a:ln>
        </p:spPr>
      </p:pic>
      <p:sp>
        <p:nvSpPr>
          <p:cNvPr id="10" name="CuadroTexto 9">
            <a:extLst>
              <a:ext uri="{FF2B5EF4-FFF2-40B4-BE49-F238E27FC236}">
                <a16:creationId xmlns:a16="http://schemas.microsoft.com/office/drawing/2014/main" id="{C6EC402F-F0A5-DD4C-BA06-B6F866184256}"/>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Transparencia de lo público</a:t>
            </a:r>
          </a:p>
        </p:txBody>
      </p:sp>
    </p:spTree>
    <p:extLst>
      <p:ext uri="{BB962C8B-B14F-4D97-AF65-F5344CB8AC3E}">
        <p14:creationId xmlns:p14="http://schemas.microsoft.com/office/powerpoint/2010/main" val="192777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8809"/>
            <a:ext cx="4284663" cy="2631490"/>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principios de publicidad y de libertad conducirían a una idea de la vida política como interlo-cución racional entre dos sujetos transparentes: el gobierno y los ciudadanos.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23</a:t>
            </a:fld>
            <a:endParaRPr lang="es-MX"/>
          </a:p>
        </p:txBody>
      </p:sp>
      <p:pic>
        <p:nvPicPr>
          <p:cNvPr id="10" name="Imagen 9" descr="Resultado de imagen para gobierno y ciudadania"/>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3708400" cy="2808288"/>
          </a:xfrm>
          <a:prstGeom prst="rect">
            <a:avLst/>
          </a:prstGeom>
          <a:noFill/>
          <a:ln w="12700">
            <a:solidFill>
              <a:schemeClr val="tx2"/>
            </a:solidFill>
          </a:ln>
        </p:spPr>
      </p:pic>
      <p:sp>
        <p:nvSpPr>
          <p:cNvPr id="11" name="CuadroTexto 10">
            <a:extLst>
              <a:ext uri="{FF2B5EF4-FFF2-40B4-BE49-F238E27FC236}">
                <a16:creationId xmlns:a16="http://schemas.microsoft.com/office/drawing/2014/main" id="{6A864AD2-D86D-1C41-99DE-D1A93C3C7E75}"/>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Transparencia de lo público</a:t>
            </a:r>
          </a:p>
        </p:txBody>
      </p:sp>
    </p:spTree>
    <p:extLst>
      <p:ext uri="{BB962C8B-B14F-4D97-AF65-F5344CB8AC3E}">
        <p14:creationId xmlns:p14="http://schemas.microsoft.com/office/powerpoint/2010/main" val="250000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81660"/>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Kant: la toma de decisiones y las consecuencias de éstas son una corresponsabilidad de gobierno y gobernados.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24</a:t>
            </a:fld>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9000"/>
            <a:ext cx="3708400" cy="2808288"/>
          </a:xfrm>
          <a:prstGeom prst="rect">
            <a:avLst/>
          </a:prstGeom>
        </p:spPr>
      </p:pic>
      <p:sp>
        <p:nvSpPr>
          <p:cNvPr id="9" name="CuadroTexto 8">
            <a:extLst>
              <a:ext uri="{FF2B5EF4-FFF2-40B4-BE49-F238E27FC236}">
                <a16:creationId xmlns:a16="http://schemas.microsoft.com/office/drawing/2014/main" id="{9BA243A0-A1DE-5143-A34C-6490386D5CF4}"/>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de gobierno y gobernados</a:t>
            </a:r>
          </a:p>
        </p:txBody>
      </p:sp>
    </p:spTree>
    <p:extLst>
      <p:ext uri="{BB962C8B-B14F-4D97-AF65-F5344CB8AC3E}">
        <p14:creationId xmlns:p14="http://schemas.microsoft.com/office/powerpoint/2010/main" val="793344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43745"/>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Todos los que tienen que tomar decisiones afectan a sus seme-jantes y han de velar por la con-servación del mundo; procurar que éste sea justo.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25</a:t>
            </a:fld>
            <a:endParaRPr lang="es-MX"/>
          </a:p>
        </p:txBody>
      </p:sp>
      <p:pic>
        <p:nvPicPr>
          <p:cNvPr id="6" name="Imagen 5" descr="Ver las imágenes de origen"/>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3708400" cy="2808288"/>
          </a:xfrm>
          <a:prstGeom prst="rect">
            <a:avLst/>
          </a:prstGeom>
          <a:noFill/>
          <a:ln w="12700">
            <a:solidFill>
              <a:srgbClr val="002060"/>
            </a:solidFill>
          </a:ln>
        </p:spPr>
      </p:pic>
      <p:sp>
        <p:nvSpPr>
          <p:cNvPr id="9" name="CuadroTexto 8">
            <a:extLst>
              <a:ext uri="{FF2B5EF4-FFF2-40B4-BE49-F238E27FC236}">
                <a16:creationId xmlns:a16="http://schemas.microsoft.com/office/drawing/2014/main" id="{375B6284-4E4A-A342-8A85-E820F174E6A1}"/>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Problema de la ética de la responsabilidad</a:t>
            </a:r>
          </a:p>
        </p:txBody>
      </p:sp>
    </p:spTree>
    <p:extLst>
      <p:ext uri="{BB962C8B-B14F-4D97-AF65-F5344CB8AC3E}">
        <p14:creationId xmlns:p14="http://schemas.microsoft.com/office/powerpoint/2010/main" val="183045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69650"/>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Formuló la contraposición de los tipos ideales: una ética de la convicción y una ética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26</a:t>
            </a:fld>
            <a:endParaRPr lang="es-MX"/>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3708400" cy="2808288"/>
          </a:xfrm>
          <a:prstGeom prst="rect">
            <a:avLst/>
          </a:prstGeom>
          <a:noFill/>
          <a:ln>
            <a:noFill/>
          </a:ln>
        </p:spPr>
      </p:pic>
      <p:sp>
        <p:nvSpPr>
          <p:cNvPr id="9" name="CuadroTexto 8">
            <a:extLst>
              <a:ext uri="{FF2B5EF4-FFF2-40B4-BE49-F238E27FC236}">
                <a16:creationId xmlns:a16="http://schemas.microsoft.com/office/drawing/2014/main" id="{4F755CCE-B687-F94D-B7CC-27152F6FD7B3}"/>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Problema de la ética de la responsabilidad</a:t>
            </a:r>
          </a:p>
        </p:txBody>
      </p:sp>
    </p:spTree>
    <p:extLst>
      <p:ext uri="{BB962C8B-B14F-4D97-AF65-F5344CB8AC3E}">
        <p14:creationId xmlns:p14="http://schemas.microsoft.com/office/powerpoint/2010/main" val="314420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52823" y="3429000"/>
            <a:ext cx="3695327" cy="2809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10369"/>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“comportamiento racional con respecto a valores”; es típica de quienes se entregan a un ideal determinado; los valores son más importantes que las perso-nas y las cosas y todo debe ser sacrificado en nombre de ellos.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27</a:t>
            </a:fld>
            <a:endParaRPr lang="es-MX"/>
          </a:p>
        </p:txBody>
      </p:sp>
      <p:sp>
        <p:nvSpPr>
          <p:cNvPr id="4" name="CuadroTexto 3"/>
          <p:cNvSpPr txBox="1"/>
          <p:nvPr/>
        </p:nvSpPr>
        <p:spPr>
          <a:xfrm>
            <a:off x="539750" y="3713047"/>
            <a:ext cx="3708400" cy="2246769"/>
          </a:xfrm>
          <a:prstGeom prst="rect">
            <a:avLst/>
          </a:prstGeom>
          <a:noFill/>
          <a:ln w="12700">
            <a:solidFill>
              <a:schemeClr val="tx2"/>
            </a:solidFill>
          </a:ln>
          <a:effectLst>
            <a:outerShdw blurRad="50800" dist="38100" dir="2700000" algn="tl" rotWithShape="0">
              <a:prstClr val="black">
                <a:alpha val="40000"/>
              </a:prstClr>
            </a:outerShdw>
          </a:effectLst>
        </p:spPr>
        <p:txBody>
          <a:bodyPr wrap="square" rtlCol="0">
            <a:spAutoFit/>
          </a:bodyPr>
          <a:lstStyle/>
          <a:p>
            <a:r>
              <a:rPr lang="es-MX" sz="2000" dirty="0">
                <a:solidFill>
                  <a:schemeClr val="bg1"/>
                </a:solidFill>
                <a:latin typeface="AR ESSENCE" panose="02000000000000000000" pitchFamily="2" charset="0"/>
              </a:rPr>
              <a:t>Weber distinguió dos tipos de ética:</a:t>
            </a:r>
          </a:p>
          <a:p>
            <a:pPr marL="360363"/>
            <a:endParaRPr lang="es-MX" sz="2000" dirty="0">
              <a:solidFill>
                <a:schemeClr val="bg1"/>
              </a:solidFill>
              <a:latin typeface="AR ESSENCE" panose="02000000000000000000" pitchFamily="2" charset="0"/>
            </a:endParaRPr>
          </a:p>
          <a:p>
            <a:pPr marL="360363"/>
            <a:r>
              <a:rPr lang="es-MX" sz="2000" dirty="0">
                <a:solidFill>
                  <a:schemeClr val="bg1"/>
                </a:solidFill>
                <a:latin typeface="AR ESSENCE" panose="02000000000000000000" pitchFamily="2" charset="0"/>
              </a:rPr>
              <a:t>1.- Ética de la convicción</a:t>
            </a:r>
          </a:p>
          <a:p>
            <a:pPr marL="360363"/>
            <a:endParaRPr lang="es-MX" sz="2000" dirty="0">
              <a:solidFill>
                <a:schemeClr val="bg1"/>
              </a:solidFill>
              <a:latin typeface="AR ESSENCE" panose="02000000000000000000" pitchFamily="2" charset="0"/>
            </a:endParaRPr>
          </a:p>
          <a:p>
            <a:pPr marL="720725" indent="-360363"/>
            <a:r>
              <a:rPr lang="es-MX" sz="2000" dirty="0">
                <a:solidFill>
                  <a:schemeClr val="bg1"/>
                </a:solidFill>
                <a:latin typeface="AR ESSENCE" panose="02000000000000000000" pitchFamily="2" charset="0"/>
              </a:rPr>
              <a:t>2.- Ética de la responsabilidad</a:t>
            </a:r>
          </a:p>
        </p:txBody>
      </p:sp>
      <p:sp>
        <p:nvSpPr>
          <p:cNvPr id="9" name="CuadroTexto 8">
            <a:extLst>
              <a:ext uri="{FF2B5EF4-FFF2-40B4-BE49-F238E27FC236}">
                <a16:creationId xmlns:a16="http://schemas.microsoft.com/office/drawing/2014/main" id="{FEC976B4-78B9-5B45-A40E-6D552DC1D504}"/>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Ética de la convicción</a:t>
            </a:r>
          </a:p>
        </p:txBody>
      </p:sp>
    </p:spTree>
    <p:extLst>
      <p:ext uri="{BB962C8B-B14F-4D97-AF65-F5344CB8AC3E}">
        <p14:creationId xmlns:p14="http://schemas.microsoft.com/office/powerpoint/2010/main" val="556512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35765"/>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“comportamiento racional res-pecto de fines y es común en quienes se preocupan por obte-ner objetivos de largo plazo y se mueven en el mundo de la teleo-logía”; ética de las consecuen-cias.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28</a:t>
            </a:fld>
            <a:endParaRPr lang="es-MX"/>
          </a:p>
        </p:txBody>
      </p:sp>
      <p:pic>
        <p:nvPicPr>
          <p:cNvPr id="4" name="Imagen 3"/>
          <p:cNvPicPr>
            <a:picLocks noChangeAspect="1"/>
          </p:cNvPicPr>
          <p:nvPr/>
        </p:nvPicPr>
        <p:blipFill>
          <a:blip r:embed="rId2"/>
          <a:stretch>
            <a:fillRect/>
          </a:stretch>
        </p:blipFill>
        <p:spPr>
          <a:xfrm>
            <a:off x="539750" y="3429000"/>
            <a:ext cx="3708399" cy="2837633"/>
          </a:xfrm>
          <a:prstGeom prst="rect">
            <a:avLst/>
          </a:prstGeom>
          <a:ln w="12700">
            <a:solidFill>
              <a:schemeClr val="tx2"/>
            </a:solidFill>
          </a:ln>
        </p:spPr>
      </p:pic>
      <p:sp>
        <p:nvSpPr>
          <p:cNvPr id="9" name="CuadroTexto 8">
            <a:extLst>
              <a:ext uri="{FF2B5EF4-FFF2-40B4-BE49-F238E27FC236}">
                <a16:creationId xmlns:a16="http://schemas.microsoft.com/office/drawing/2014/main" id="{FA236A8F-A196-6645-974E-CF07F7EFBAF8}"/>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Ética de la responsabilidad</a:t>
            </a:r>
          </a:p>
        </p:txBody>
      </p:sp>
    </p:spTree>
    <p:extLst>
      <p:ext uri="{BB962C8B-B14F-4D97-AF65-F5344CB8AC3E}">
        <p14:creationId xmlns:p14="http://schemas.microsoft.com/office/powerpoint/2010/main" val="4275825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7234"/>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Weber concluye que el político verdaderamente responsable es el que mantiene sus principios y convicciones irrenunciables y, a la vez, tiene en cuenta las con-secuencias de sus decisiones.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29</a:t>
            </a:fld>
            <a:endParaRPr lang="es-MX"/>
          </a:p>
        </p:txBody>
      </p:sp>
      <p:pic>
        <p:nvPicPr>
          <p:cNvPr id="6" name="Imagen 5" descr="Imagen relacionada">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29000"/>
            <a:ext cx="3708400" cy="2808287"/>
          </a:xfrm>
          <a:prstGeom prst="rect">
            <a:avLst/>
          </a:prstGeom>
          <a:noFill/>
          <a:ln>
            <a:noFill/>
          </a:ln>
        </p:spPr>
      </p:pic>
      <p:sp>
        <p:nvSpPr>
          <p:cNvPr id="9" name="CuadroTexto 8">
            <a:extLst>
              <a:ext uri="{FF2B5EF4-FFF2-40B4-BE49-F238E27FC236}">
                <a16:creationId xmlns:a16="http://schemas.microsoft.com/office/drawing/2014/main" id="{33C03C27-B3A3-814C-9BA6-1CD34153059A}"/>
              </a:ext>
            </a:extLst>
          </p:cNvPr>
          <p:cNvSpPr txBox="1"/>
          <p:nvPr/>
        </p:nvSpPr>
        <p:spPr>
          <a:xfrm>
            <a:off x="555583" y="1273215"/>
            <a:ext cx="4016417"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Ética de la convicción-responsabilidad</a:t>
            </a:r>
          </a:p>
        </p:txBody>
      </p:sp>
    </p:spTree>
    <p:extLst>
      <p:ext uri="{BB962C8B-B14F-4D97-AF65-F5344CB8AC3E}">
        <p14:creationId xmlns:p14="http://schemas.microsoft.com/office/powerpoint/2010/main" val="2268975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732411"/>
            <a:ext cx="7885113" cy="2589876"/>
          </a:xfrm>
          <a:prstGeom prst="rect">
            <a:avLst/>
          </a:prstGeom>
          <a:noFill/>
        </p:spPr>
        <p:txBody>
          <a:bodyPr wrap="square" rtlCol="0">
            <a:spAutoFit/>
          </a:bodyPr>
          <a:lstStyle/>
          <a:p>
            <a:pPr marL="342900" indent="-342900" algn="just">
              <a:lnSpc>
                <a:spcPct val="125000"/>
              </a:lnSpc>
              <a:buFont typeface="Wingdings" pitchFamily="2" charset="2"/>
              <a:buChar char="§"/>
            </a:pPr>
            <a:r>
              <a:rPr lang="es-MX" sz="2200" dirty="0">
                <a:latin typeface="Arial" panose="020B0604020202020204" pitchFamily="34" charset="0"/>
                <a:cs typeface="Arial" panose="020B0604020202020204" pitchFamily="34" charset="0"/>
              </a:rPr>
              <a:t>La coordinación de las instancias involucradas para com-batir la corrupción y la impunidad.</a:t>
            </a:r>
          </a:p>
          <a:p>
            <a:pPr algn="just">
              <a:lnSpc>
                <a:spcPct val="125000"/>
              </a:lnSpc>
            </a:pPr>
            <a:endParaRPr lang="es-MX" sz="2200" dirty="0">
              <a:latin typeface="Arial" panose="020B0604020202020204" pitchFamily="34" charset="0"/>
              <a:cs typeface="Arial" panose="020B0604020202020204" pitchFamily="34" charset="0"/>
            </a:endParaRPr>
          </a:p>
          <a:p>
            <a:pPr marL="342900" indent="-342900" algn="just">
              <a:lnSpc>
                <a:spcPct val="125000"/>
              </a:lnSpc>
              <a:buFont typeface="Wingdings" pitchFamily="2" charset="2"/>
              <a:buChar char="§"/>
            </a:pPr>
            <a:r>
              <a:rPr lang="es-MX" sz="2200" dirty="0">
                <a:latin typeface="Arial" panose="020B0604020202020204" pitchFamily="34" charset="0"/>
                <a:cs typeface="Arial" panose="020B0604020202020204" pitchFamily="34" charset="0"/>
              </a:rPr>
              <a:t>Prevención de riesgos en el manejo de recursos públicos.</a:t>
            </a:r>
          </a:p>
          <a:p>
            <a:pPr marL="342900" indent="-342900" algn="just">
              <a:lnSpc>
                <a:spcPct val="125000"/>
              </a:lnSpc>
              <a:buFont typeface="Wingdings" pitchFamily="2" charset="2"/>
              <a:buChar char="§"/>
            </a:pPr>
            <a:endParaRPr lang="es-MX" sz="2200" dirty="0">
              <a:latin typeface="Arial" panose="020B0604020202020204" pitchFamily="34" charset="0"/>
              <a:cs typeface="Arial" panose="020B0604020202020204" pitchFamily="34" charset="0"/>
            </a:endParaRPr>
          </a:p>
          <a:p>
            <a:pPr marL="342900" indent="-342900" algn="just">
              <a:lnSpc>
                <a:spcPct val="125000"/>
              </a:lnSpc>
              <a:buFont typeface="Wingdings" pitchFamily="2" charset="2"/>
              <a:buChar char="§"/>
            </a:pPr>
            <a:r>
              <a:rPr lang="es-MX" sz="2200" dirty="0">
                <a:latin typeface="Arial" panose="020B0604020202020204" pitchFamily="34" charset="0"/>
                <a:cs typeface="Arial" panose="020B0604020202020204" pitchFamily="34" charset="0"/>
              </a:rPr>
              <a:t>Gestiones públicas responsables.</a:t>
            </a:r>
          </a:p>
        </p:txBody>
      </p:sp>
      <p:sp>
        <p:nvSpPr>
          <p:cNvPr id="2" name="Marcador de número de diapositiva 1">
            <a:extLst>
              <a:ext uri="{FF2B5EF4-FFF2-40B4-BE49-F238E27FC236}">
                <a16:creationId xmlns:a16="http://schemas.microsoft.com/office/drawing/2014/main" id="{C5392CE9-321C-9C47-97C1-070E22FBFE63}"/>
              </a:ext>
            </a:extLst>
          </p:cNvPr>
          <p:cNvSpPr>
            <a:spLocks noGrp="1"/>
          </p:cNvSpPr>
          <p:nvPr>
            <p:ph type="sldNum" sz="quarter" idx="12"/>
          </p:nvPr>
        </p:nvSpPr>
        <p:spPr/>
        <p:txBody>
          <a:bodyPr/>
          <a:lstStyle/>
          <a:p>
            <a:fld id="{7F086479-4206-224C-AE74-27DC6D723574}" type="slidenum">
              <a:rPr lang="es-MX" smtClean="0"/>
              <a:t>3</a:t>
            </a:fld>
            <a:endParaRPr lang="es-MX"/>
          </a:p>
        </p:txBody>
      </p:sp>
      <p:sp>
        <p:nvSpPr>
          <p:cNvPr id="4" name="CuadroTexto 3">
            <a:extLst>
              <a:ext uri="{FF2B5EF4-FFF2-40B4-BE49-F238E27FC236}">
                <a16:creationId xmlns:a16="http://schemas.microsoft.com/office/drawing/2014/main" id="{C160BB1A-F01E-C942-AECE-800264B9B7B6}"/>
              </a:ext>
            </a:extLst>
          </p:cNvPr>
          <p:cNvSpPr txBox="1"/>
          <p:nvPr/>
        </p:nvSpPr>
        <p:spPr>
          <a:xfrm>
            <a:off x="555583" y="1273215"/>
            <a:ext cx="5104436"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La disertación abarca tres elementos:</a:t>
            </a:r>
          </a:p>
        </p:txBody>
      </p:sp>
    </p:spTree>
    <p:extLst>
      <p:ext uri="{BB962C8B-B14F-4D97-AF65-F5344CB8AC3E}">
        <p14:creationId xmlns:p14="http://schemas.microsoft.com/office/powerpoint/2010/main" val="411033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73379"/>
            <a:ext cx="7885113" cy="136191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capacidad de conocer y aceptar las conse-cuencias de nuestros actos; responder de todo aquello que realizamos.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30</a:t>
            </a:fld>
            <a:endParaRPr lang="es-MX"/>
          </a:p>
        </p:txBody>
      </p:sp>
      <p:sp>
        <p:nvSpPr>
          <p:cNvPr id="9" name="CuadroTexto 8">
            <a:extLst>
              <a:ext uri="{FF2B5EF4-FFF2-40B4-BE49-F238E27FC236}">
                <a16:creationId xmlns:a16="http://schemas.microsoft.com/office/drawing/2014/main" id="{D386FFCE-DA48-7540-B8CA-C1851D04CA26}"/>
              </a:ext>
            </a:extLst>
          </p:cNvPr>
          <p:cNvSpPr txBox="1"/>
          <p:nvPr/>
        </p:nvSpPr>
        <p:spPr>
          <a:xfrm>
            <a:off x="555583" y="1273215"/>
            <a:ext cx="4016417"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Conclusión</a:t>
            </a:r>
          </a:p>
        </p:txBody>
      </p:sp>
    </p:spTree>
    <p:extLst>
      <p:ext uri="{BB962C8B-B14F-4D97-AF65-F5344CB8AC3E}">
        <p14:creationId xmlns:p14="http://schemas.microsoft.com/office/powerpoint/2010/main" val="133066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 Historia del concepto</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3453"/>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Nuestra responsabilidad es uni-versal “somos responsables de todo y de todos” y “tenemos que asumir la responsabilidad del mundo como una tarea concre-ta”.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31</a:t>
            </a:fld>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8999"/>
            <a:ext cx="3680579" cy="2808289"/>
          </a:xfrm>
          <a:prstGeom prst="rect">
            <a:avLst/>
          </a:prstGeom>
          <a:ln>
            <a:solidFill>
              <a:schemeClr val="tx2"/>
            </a:solidFill>
          </a:ln>
        </p:spPr>
      </p:pic>
    </p:spTree>
    <p:extLst>
      <p:ext uri="{BB962C8B-B14F-4D97-AF65-F5344CB8AC3E}">
        <p14:creationId xmlns:p14="http://schemas.microsoft.com/office/powerpoint/2010/main" val="314058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7230"/>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Uno es responsable porque ne-cesariamente tiene que actuar en algún sentido, escoger entre diferentes opciones; esa elec-ción afecta a las personas y los bienes.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32</a:t>
            </a:fld>
            <a:endParaRPr lang="es-MX"/>
          </a:p>
        </p:txBody>
      </p:sp>
      <p:sp>
        <p:nvSpPr>
          <p:cNvPr id="5" name="AutoShape 3" descr="Resultado de imagen para sentido">
            <a:hlinkClick r:id="rId2"/>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5" descr="Resultado de imagen para sentido">
            <a:hlinkClick r:id="rId2"/>
          </p:cNvPr>
          <p:cNvSpPr>
            <a:spLocks noChangeAspect="1" noChangeArrowheads="1"/>
          </p:cNvSpPr>
          <p:nvPr/>
        </p:nvSpPr>
        <p:spPr bwMode="auto">
          <a:xfrm>
            <a:off x="24447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 y="3429000"/>
            <a:ext cx="3710278" cy="2808288"/>
          </a:xfrm>
          <a:prstGeom prst="rect">
            <a:avLst/>
          </a:prstGeom>
        </p:spPr>
      </p:pic>
    </p:spTree>
    <p:extLst>
      <p:ext uri="{BB962C8B-B14F-4D97-AF65-F5344CB8AC3E}">
        <p14:creationId xmlns:p14="http://schemas.microsoft.com/office/powerpoint/2010/main" val="48174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28766"/>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de tomar de-cisiones teniendo en cuenta a los otros es a lo que Nietzsche se negaba; tomar en cuenta las consecuencias de las decisiones es lo que angustiaba a Sartre.</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33</a:t>
            </a:fld>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9000"/>
            <a:ext cx="3721466" cy="2808288"/>
          </a:xfrm>
          <a:prstGeom prst="rect">
            <a:avLst/>
          </a:prstGeom>
        </p:spPr>
      </p:pic>
    </p:spTree>
    <p:extLst>
      <p:ext uri="{BB962C8B-B14F-4D97-AF65-F5344CB8AC3E}">
        <p14:creationId xmlns:p14="http://schemas.microsoft.com/office/powerpoint/2010/main" val="3687051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32171"/>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Las sociedades más responsa-bles exigen explicaciones de las decisiones y generan una opi-nión pública sobre las conse-cuencias de esas decisiones.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34</a:t>
            </a:fld>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9000"/>
            <a:ext cx="3708399" cy="2808288"/>
          </a:xfrm>
          <a:prstGeom prst="rect">
            <a:avLst/>
          </a:prstGeom>
        </p:spPr>
      </p:pic>
    </p:spTree>
    <p:extLst>
      <p:ext uri="{BB962C8B-B14F-4D97-AF65-F5344CB8AC3E}">
        <p14:creationId xmlns:p14="http://schemas.microsoft.com/office/powerpoint/2010/main" val="220877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82181"/>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binomio de la responsabilidad:</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preguntar el porqué y recibir las razones de la decisión.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35</a:t>
            </a:fld>
            <a:endParaRPr lang="es-MX"/>
          </a:p>
        </p:txBody>
      </p:sp>
      <p:sp>
        <p:nvSpPr>
          <p:cNvPr id="4" name="AutoShape 3" descr="Resultado de imagen para sociedad cuestiona">
            <a:hlinkClick r:id="rId2"/>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1" y="3429000"/>
            <a:ext cx="3708400" cy="2808288"/>
          </a:xfrm>
          <a:prstGeom prst="rect">
            <a:avLst/>
          </a:prstGeom>
        </p:spPr>
      </p:pic>
    </p:spTree>
    <p:extLst>
      <p:ext uri="{BB962C8B-B14F-4D97-AF65-F5344CB8AC3E}">
        <p14:creationId xmlns:p14="http://schemas.microsoft.com/office/powerpoint/2010/main" val="943814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82908"/>
            <a:ext cx="7885113" cy="1320298"/>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servidores públicos deben promover los valores gene-rales compartidos por todos, así como los valores específicos inherentes a los deberes del cargo que ocupan.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36</a:t>
            </a:fld>
            <a:endParaRPr lang="es-MX"/>
          </a:p>
        </p:txBody>
      </p:sp>
      <p:sp>
        <p:nvSpPr>
          <p:cNvPr id="4" name="Rectángulo 3">
            <a:extLst>
              <a:ext uri="{FF2B5EF4-FFF2-40B4-BE49-F238E27FC236}">
                <a16:creationId xmlns:a16="http://schemas.microsoft.com/office/drawing/2014/main" id="{341B188F-35B8-9143-B748-FC3037BBBD4F}"/>
              </a:ext>
            </a:extLst>
          </p:cNvPr>
          <p:cNvSpPr/>
          <p:nvPr/>
        </p:nvSpPr>
        <p:spPr>
          <a:xfrm>
            <a:off x="736600" y="1299787"/>
            <a:ext cx="3835400" cy="769441"/>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1.	Titularidad de una competencia: </a:t>
            </a:r>
          </a:p>
        </p:txBody>
      </p:sp>
      <p:sp>
        <p:nvSpPr>
          <p:cNvPr id="9" name="Rectángulo 8">
            <a:extLst>
              <a:ext uri="{FF2B5EF4-FFF2-40B4-BE49-F238E27FC236}">
                <a16:creationId xmlns:a16="http://schemas.microsoft.com/office/drawing/2014/main" id="{69FF693F-48A6-1545-A050-EBDD27889D36}"/>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330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720840"/>
            <a:ext cx="788511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Un servidor público no es libre de hacer algo contrario a lo que impone el desempeño de sus funciones; tampoco para dejar de hacer lo que la norma de competencia establece en esas funciones.</a:t>
            </a:r>
          </a:p>
          <a:p>
            <a:pPr algn="just">
              <a:lnSpc>
                <a:spcPct val="125000"/>
              </a:lnSpc>
            </a:pPr>
            <a:r>
              <a:rPr lang="es-MX" sz="2200" dirty="0">
                <a:latin typeface="Arial" panose="020B0604020202020204" pitchFamily="34" charset="0"/>
                <a:cs typeface="Arial" panose="020B0604020202020204" pitchFamily="34" charset="0"/>
              </a:rPr>
              <a:t>El sector público ha instaurado un sistema de controles para que la función pública trabaje según lo preceptuado.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37</a:t>
            </a:fld>
            <a:endParaRPr lang="es-MX"/>
          </a:p>
        </p:txBody>
      </p:sp>
      <p:sp>
        <p:nvSpPr>
          <p:cNvPr id="9" name="Rectángulo 8">
            <a:extLst>
              <a:ext uri="{FF2B5EF4-FFF2-40B4-BE49-F238E27FC236}">
                <a16:creationId xmlns:a16="http://schemas.microsoft.com/office/drawing/2014/main" id="{FDB1D183-BBAF-1E40-A364-8BC44631B342}"/>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7805F9D4-519A-7248-885E-89C5067C97D3}"/>
              </a:ext>
            </a:extLst>
          </p:cNvPr>
          <p:cNvSpPr/>
          <p:nvPr/>
        </p:nvSpPr>
        <p:spPr>
          <a:xfrm>
            <a:off x="736600" y="1299787"/>
            <a:ext cx="3835400" cy="769441"/>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2.	Atribución para realizar actos de autoridad: </a:t>
            </a:r>
          </a:p>
        </p:txBody>
      </p:sp>
    </p:spTree>
    <p:extLst>
      <p:ext uri="{BB962C8B-B14F-4D97-AF65-F5344CB8AC3E}">
        <p14:creationId xmlns:p14="http://schemas.microsoft.com/office/powerpoint/2010/main" val="2324513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157039"/>
            <a:ext cx="788511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Un individuo es responsable de una acción siempre y cuando hubiera podido actuar de otra manera.</a:t>
            </a:r>
          </a:p>
          <a:p>
            <a:pPr algn="just">
              <a:lnSpc>
                <a:spcPct val="125000"/>
              </a:lnSpc>
            </a:pPr>
            <a:r>
              <a:rPr lang="es-MX" sz="2200" dirty="0">
                <a:latin typeface="Arial" panose="020B0604020202020204" pitchFamily="34" charset="0"/>
                <a:cs typeface="Arial" panose="020B0604020202020204" pitchFamily="34" charset="0"/>
              </a:rPr>
              <a:t>La ignorancia de la ley, la imprudencia en las acciones, la impericia en el desempeño del cargo son causas que agravan la sanción.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38</a:t>
            </a:fld>
            <a:endParaRPr lang="es-MX"/>
          </a:p>
        </p:txBody>
      </p:sp>
      <p:sp>
        <p:nvSpPr>
          <p:cNvPr id="9" name="Rectángulo 8">
            <a:extLst>
              <a:ext uri="{FF2B5EF4-FFF2-40B4-BE49-F238E27FC236}">
                <a16:creationId xmlns:a16="http://schemas.microsoft.com/office/drawing/2014/main" id="{53160102-126A-F54C-AA17-E0DEA04C2BC7}"/>
              </a:ext>
            </a:extLst>
          </p:cNvPr>
          <p:cNvSpPr/>
          <p:nvPr/>
        </p:nvSpPr>
        <p:spPr>
          <a:xfrm>
            <a:off x="736600" y="1299787"/>
            <a:ext cx="3835400" cy="1107996"/>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3.	Imputación causal de la decisión y sus consecuencias: </a:t>
            </a:r>
          </a:p>
        </p:txBody>
      </p:sp>
      <p:sp>
        <p:nvSpPr>
          <p:cNvPr id="10" name="Rectángulo 9">
            <a:extLst>
              <a:ext uri="{FF2B5EF4-FFF2-40B4-BE49-F238E27FC236}">
                <a16:creationId xmlns:a16="http://schemas.microsoft.com/office/drawing/2014/main" id="{2C41F776-6D5A-5146-BE37-5294F5E6F462}"/>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638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155311"/>
            <a:ext cx="788511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Fortalecer una opinión pública que exija cuentas de los actos de autoridad mediante el diálogo de los ciudadanos y medios de comunicación con el gobierno.</a:t>
            </a:r>
          </a:p>
          <a:p>
            <a:pPr algn="just">
              <a:lnSpc>
                <a:spcPct val="125000"/>
              </a:lnSpc>
            </a:pPr>
            <a:r>
              <a:rPr lang="es-MX" sz="2200" dirty="0">
                <a:latin typeface="Arial" panose="020B0604020202020204" pitchFamily="34" charset="0"/>
                <a:cs typeface="Arial" panose="020B0604020202020204" pitchFamily="34" charset="0"/>
              </a:rPr>
              <a:t>El ideal de un gobierno es que todos los ciudadanos se interesen en los asuntos de todos.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39</a:t>
            </a:fld>
            <a:endParaRPr lang="es-MX"/>
          </a:p>
        </p:txBody>
      </p:sp>
      <p:sp>
        <p:nvSpPr>
          <p:cNvPr id="10" name="Rectángulo 9">
            <a:extLst>
              <a:ext uri="{FF2B5EF4-FFF2-40B4-BE49-F238E27FC236}">
                <a16:creationId xmlns:a16="http://schemas.microsoft.com/office/drawing/2014/main" id="{11C41953-EFFD-9741-B429-716AABEBFEFA}"/>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92DA99D2-9374-CB41-A410-61DCAD2F3F1C}"/>
              </a:ext>
            </a:extLst>
          </p:cNvPr>
          <p:cNvSpPr/>
          <p:nvPr/>
        </p:nvSpPr>
        <p:spPr>
          <a:xfrm>
            <a:off x="736600" y="1299787"/>
            <a:ext cx="3835400" cy="1107996"/>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4.	Interpelación o cuestiona-miento de los ciudadanos o de sus asociaciones: </a:t>
            </a:r>
          </a:p>
        </p:txBody>
      </p:sp>
    </p:spTree>
    <p:extLst>
      <p:ext uri="{BB962C8B-B14F-4D97-AF65-F5344CB8AC3E}">
        <p14:creationId xmlns:p14="http://schemas.microsoft.com/office/powerpoint/2010/main" val="3223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732413"/>
            <a:ext cx="788511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mandato popular se denomina presupuesto.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Los servidores públicos lo llaman programa presupuestario.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Éste debe reflejar la voluntad general de lo que queremos ha-cer de este país con los recursos que tenemos.</a:t>
            </a:r>
          </a:p>
        </p:txBody>
      </p:sp>
      <p:sp>
        <p:nvSpPr>
          <p:cNvPr id="2" name="Marcador de número de diapositiva 1">
            <a:extLst>
              <a:ext uri="{FF2B5EF4-FFF2-40B4-BE49-F238E27FC236}">
                <a16:creationId xmlns:a16="http://schemas.microsoft.com/office/drawing/2014/main" id="{6477B3B2-F68A-1C40-AC2C-2B02C0EF826E}"/>
              </a:ext>
            </a:extLst>
          </p:cNvPr>
          <p:cNvSpPr>
            <a:spLocks noGrp="1"/>
          </p:cNvSpPr>
          <p:nvPr>
            <p:ph type="sldNum" sz="quarter" idx="12"/>
          </p:nvPr>
        </p:nvSpPr>
        <p:spPr/>
        <p:txBody>
          <a:bodyPr/>
          <a:lstStyle/>
          <a:p>
            <a:fld id="{7F086479-4206-224C-AE74-27DC6D723574}" type="slidenum">
              <a:rPr lang="es-MX" smtClean="0"/>
              <a:t>4</a:t>
            </a:fld>
            <a:endParaRPr lang="es-MX"/>
          </a:p>
        </p:txBody>
      </p:sp>
      <p:sp>
        <p:nvSpPr>
          <p:cNvPr id="6" name="CuadroTexto 5">
            <a:extLst>
              <a:ext uri="{FF2B5EF4-FFF2-40B4-BE49-F238E27FC236}">
                <a16:creationId xmlns:a16="http://schemas.microsoft.com/office/drawing/2014/main" id="{544AC629-ACC3-2D4C-A7BF-DDAD41EEE11B}"/>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Responsabilidad de los servidores públicos</a:t>
            </a:r>
          </a:p>
        </p:txBody>
      </p:sp>
    </p:spTree>
    <p:extLst>
      <p:ext uri="{BB962C8B-B14F-4D97-AF65-F5344CB8AC3E}">
        <p14:creationId xmlns:p14="http://schemas.microsoft.com/office/powerpoint/2010/main" val="3131279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722982"/>
            <a:ext cx="788511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Responder a todos los cuestionamientos de la sociedad y a dejar en claro la motivación y fundamentación de todos los actos de autoridad.</a:t>
            </a:r>
          </a:p>
          <a:p>
            <a:pPr algn="just">
              <a:lnSpc>
                <a:spcPct val="125000"/>
              </a:lnSpc>
            </a:pPr>
            <a:r>
              <a:rPr lang="es-MX" sz="2200" dirty="0">
                <a:latin typeface="Arial" panose="020B0604020202020204" pitchFamily="34" charset="0"/>
                <a:cs typeface="Arial" panose="020B0604020202020204" pitchFamily="34" charset="0"/>
              </a:rPr>
              <a:t>No sólo se trata de la formalidad, sino de los resultados de las políticas públicas y de la marcha general de los asuntos públicos.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40</a:t>
            </a:fld>
            <a:endParaRPr lang="es-MX"/>
          </a:p>
        </p:txBody>
      </p:sp>
      <p:sp>
        <p:nvSpPr>
          <p:cNvPr id="9" name="Rectángulo 8">
            <a:extLst>
              <a:ext uri="{FF2B5EF4-FFF2-40B4-BE49-F238E27FC236}">
                <a16:creationId xmlns:a16="http://schemas.microsoft.com/office/drawing/2014/main" id="{9CE37DE8-4C5F-6B49-8F97-658835AD3914}"/>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4DF4509-B985-6640-B1BF-58C242B56DB1}"/>
              </a:ext>
            </a:extLst>
          </p:cNvPr>
          <p:cNvSpPr/>
          <p:nvPr/>
        </p:nvSpPr>
        <p:spPr>
          <a:xfrm>
            <a:off x="736600" y="1299787"/>
            <a:ext cx="3835400" cy="430887"/>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5.	Rendir cuentas: </a:t>
            </a:r>
          </a:p>
        </p:txBody>
      </p:sp>
    </p:spTree>
    <p:extLst>
      <p:ext uri="{BB962C8B-B14F-4D97-AF65-F5344CB8AC3E}">
        <p14:creationId xmlns:p14="http://schemas.microsoft.com/office/powerpoint/2010/main" val="2264864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160141"/>
            <a:ext cx="788511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toma de decisiones y sus consecuencias conduce a la sanción como el juicio moral, político, administrativo o penal.</a:t>
            </a:r>
          </a:p>
          <a:p>
            <a:pPr algn="just">
              <a:lnSpc>
                <a:spcPct val="125000"/>
              </a:lnSpc>
            </a:pPr>
            <a:r>
              <a:rPr lang="es-MX" sz="2200" dirty="0">
                <a:latin typeface="Arial" panose="020B0604020202020204" pitchFamily="34" charset="0"/>
                <a:cs typeface="Arial" panose="020B0604020202020204" pitchFamily="34" charset="0"/>
              </a:rPr>
              <a:t>El servidor público puede merecer una opinión pública posi-tiva; también recibir una negativa que puede conllevar a la renuncia, la exclusión de la función pública o un juicio penal.</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41</a:t>
            </a:fld>
            <a:endParaRPr lang="es-MX"/>
          </a:p>
        </p:txBody>
      </p:sp>
      <p:sp>
        <p:nvSpPr>
          <p:cNvPr id="9" name="Rectángulo 8">
            <a:extLst>
              <a:ext uri="{FF2B5EF4-FFF2-40B4-BE49-F238E27FC236}">
                <a16:creationId xmlns:a16="http://schemas.microsoft.com/office/drawing/2014/main" id="{129D374E-2F37-B84F-B13F-756921B53286}"/>
              </a:ext>
            </a:extLst>
          </p:cNvPr>
          <p:cNvSpPr/>
          <p:nvPr/>
        </p:nvSpPr>
        <p:spPr>
          <a:xfrm>
            <a:off x="4581325" y="-29371"/>
            <a:ext cx="3835400" cy="769441"/>
          </a:xfrm>
          <a:prstGeom prst="rect">
            <a:avLst/>
          </a:prstGeom>
        </p:spPr>
        <p:txBody>
          <a:bodyPr wrap="square">
            <a:spAutoFit/>
          </a:bodyPr>
          <a:lstStyle/>
          <a:p>
            <a:r>
              <a:rPr lang="es-ES" sz="2200" dirty="0">
                <a:latin typeface="Arial" panose="020B0604020202020204" pitchFamily="34" charset="0"/>
                <a:ea typeface="Times New Roman" panose="02020603050405020304" pitchFamily="18" charset="0"/>
                <a:cs typeface="Arial" panose="020B0604020202020204" pitchFamily="34" charset="0"/>
              </a:rPr>
              <a:t>seis dimensiones de la responsabilidad</a:t>
            </a:r>
            <a:r>
              <a:rPr lang="es-MX" sz="2200" dirty="0">
                <a:latin typeface="Arial" panose="020B0604020202020204" pitchFamily="34" charset="0"/>
                <a:ea typeface="Times New Roman" panose="02020603050405020304" pitchFamily="18"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363DBF81-9929-D845-8A53-0C8D684250BF}"/>
              </a:ext>
            </a:extLst>
          </p:cNvPr>
          <p:cNvSpPr/>
          <p:nvPr/>
        </p:nvSpPr>
        <p:spPr>
          <a:xfrm>
            <a:off x="736600" y="1299787"/>
            <a:ext cx="3835400" cy="430887"/>
          </a:xfrm>
          <a:prstGeom prst="rect">
            <a:avLst/>
          </a:prstGeom>
        </p:spPr>
        <p:txBody>
          <a:bodyPr wrap="square">
            <a:spAutoFit/>
          </a:bodyPr>
          <a:lstStyle/>
          <a:p>
            <a:pPr marL="365125" indent="-365125"/>
            <a:r>
              <a:rPr lang="es-ES" sz="2200" dirty="0">
                <a:latin typeface="Arial" panose="020B0604020202020204" pitchFamily="34" charset="0"/>
                <a:ea typeface="Times New Roman" panose="02020603050405020304" pitchFamily="18" charset="0"/>
                <a:cs typeface="Arial" panose="020B0604020202020204" pitchFamily="34" charset="0"/>
              </a:rPr>
              <a:t>6.	La sanción: </a:t>
            </a:r>
          </a:p>
        </p:txBody>
      </p:sp>
    </p:spTree>
    <p:extLst>
      <p:ext uri="{BB962C8B-B14F-4D97-AF65-F5344CB8AC3E}">
        <p14:creationId xmlns:p14="http://schemas.microsoft.com/office/powerpoint/2010/main" val="3048633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III. Conceptualización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872068" y="4573186"/>
            <a:ext cx="7984596" cy="1785104"/>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En conclusión, la obligación de rendir cuentas, responder cuestionamientos, explicar razones de las decisiones, y la asunción de las responsabilidades, constituyen los elementos de la responsabilidad en el servicio público.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42</a:t>
            </a:fld>
            <a:endParaRPr lang="es-MX"/>
          </a:p>
        </p:txBody>
      </p:sp>
    </p:spTree>
    <p:extLst>
      <p:ext uri="{BB962C8B-B14F-4D97-AF65-F5344CB8AC3E}">
        <p14:creationId xmlns:p14="http://schemas.microsoft.com/office/powerpoint/2010/main" val="2698014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59709"/>
            <a:ext cx="4284663" cy="2208297"/>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En el servicio público existen tres tipos de responsabilidad:</a:t>
            </a:r>
          </a:p>
          <a:p>
            <a:pPr marL="627063" indent="-271463" algn="just">
              <a:lnSpc>
                <a:spcPct val="125000"/>
              </a:lnSpc>
              <a:buFont typeface="Arial" panose="020B0604020202020204" pitchFamily="34" charset="0"/>
              <a:buChar char="•"/>
            </a:pPr>
            <a:r>
              <a:rPr lang="es-MX" sz="2200" dirty="0">
                <a:latin typeface="Arial" panose="020B0604020202020204" pitchFamily="34" charset="0"/>
                <a:cs typeface="Arial" panose="020B0604020202020204" pitchFamily="34" charset="0"/>
              </a:rPr>
              <a:t>la moral</a:t>
            </a:r>
          </a:p>
          <a:p>
            <a:pPr marL="627063" indent="-271463" algn="just">
              <a:lnSpc>
                <a:spcPct val="125000"/>
              </a:lnSpc>
              <a:buFont typeface="Arial" panose="020B0604020202020204" pitchFamily="34" charset="0"/>
              <a:buChar char="•"/>
            </a:pPr>
            <a:r>
              <a:rPr lang="es-MX" sz="2200" dirty="0">
                <a:latin typeface="Arial" panose="020B0604020202020204" pitchFamily="34" charset="0"/>
                <a:cs typeface="Arial" panose="020B0604020202020204" pitchFamily="34" charset="0"/>
              </a:rPr>
              <a:t>la jurídica</a:t>
            </a:r>
          </a:p>
          <a:p>
            <a:pPr marL="627063" indent="-271463" algn="just">
              <a:lnSpc>
                <a:spcPct val="125000"/>
              </a:lnSpc>
              <a:buFont typeface="Arial" panose="020B0604020202020204" pitchFamily="34" charset="0"/>
              <a:buChar char="•"/>
            </a:pPr>
            <a:r>
              <a:rPr lang="es-MX" sz="2200" dirty="0">
                <a:latin typeface="Arial" panose="020B0604020202020204" pitchFamily="34" charset="0"/>
                <a:cs typeface="Arial" panose="020B0604020202020204" pitchFamily="34" charset="0"/>
              </a:rPr>
              <a:t>la política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43</a:t>
            </a:fld>
            <a:endParaRPr lang="es-MX"/>
          </a:p>
        </p:txBody>
      </p:sp>
    </p:spTree>
    <p:extLst>
      <p:ext uri="{BB962C8B-B14F-4D97-AF65-F5344CB8AC3E}">
        <p14:creationId xmlns:p14="http://schemas.microsoft.com/office/powerpoint/2010/main" val="2463039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58319"/>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moral mira las consecuencias y va más allá del cumplimiento del deber;  se asume una responsabilidad no pedida por la ley.</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44</a:t>
            </a:fld>
            <a:endParaRPr lang="es-MX"/>
          </a:p>
        </p:txBody>
      </p:sp>
      <p:sp>
        <p:nvSpPr>
          <p:cNvPr id="6" name="CuadroTexto 5">
            <a:extLst>
              <a:ext uri="{FF2B5EF4-FFF2-40B4-BE49-F238E27FC236}">
                <a16:creationId xmlns:a16="http://schemas.microsoft.com/office/drawing/2014/main" id="{C08E81E8-AFEC-5B40-8BDC-D921072B0BDB}"/>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moral</a:t>
            </a:r>
          </a:p>
        </p:txBody>
      </p:sp>
      <p:pic>
        <p:nvPicPr>
          <p:cNvPr id="4" name="Imagen 3"/>
          <p:cNvPicPr>
            <a:picLocks noChangeAspect="1"/>
          </p:cNvPicPr>
          <p:nvPr/>
        </p:nvPicPr>
        <p:blipFill>
          <a:blip r:embed="rId2"/>
          <a:stretch>
            <a:fillRect/>
          </a:stretch>
        </p:blipFill>
        <p:spPr>
          <a:xfrm>
            <a:off x="539750" y="3429000"/>
            <a:ext cx="3708399" cy="2808288"/>
          </a:xfrm>
          <a:prstGeom prst="rect">
            <a:avLst/>
          </a:prstGeom>
          <a:ln w="12700">
            <a:solidFill>
              <a:schemeClr val="tx2"/>
            </a:solidFill>
          </a:ln>
        </p:spPr>
      </p:pic>
    </p:spTree>
    <p:extLst>
      <p:ext uri="{BB962C8B-B14F-4D97-AF65-F5344CB8AC3E}">
        <p14:creationId xmlns:p14="http://schemas.microsoft.com/office/powerpoint/2010/main" val="1400092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44600"/>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Es la exigida por la corriente sar-triana de no limitarnos exclu-sivamente a la letra de la ley, sino asumir la responsabilidad del mundo de ahora y del futuro.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45</a:t>
            </a:fld>
            <a:endParaRPr lang="es-MX"/>
          </a:p>
        </p:txBody>
      </p:sp>
      <p:sp>
        <p:nvSpPr>
          <p:cNvPr id="6" name="CuadroTexto 5">
            <a:extLst>
              <a:ext uri="{FF2B5EF4-FFF2-40B4-BE49-F238E27FC236}">
                <a16:creationId xmlns:a16="http://schemas.microsoft.com/office/drawing/2014/main" id="{CFECBDBD-DFF5-644A-9831-968AE5E73199}"/>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moral</a:t>
            </a:r>
          </a:p>
        </p:txBody>
      </p:sp>
      <p:pic>
        <p:nvPicPr>
          <p:cNvPr id="9" name="Imagen 8"/>
          <p:cNvPicPr>
            <a:picLocks noChangeAspect="1"/>
          </p:cNvPicPr>
          <p:nvPr/>
        </p:nvPicPr>
        <p:blipFill>
          <a:blip r:embed="rId2"/>
          <a:stretch>
            <a:fillRect/>
          </a:stretch>
        </p:blipFill>
        <p:spPr>
          <a:xfrm>
            <a:off x="554566" y="3429000"/>
            <a:ext cx="3693583" cy="2808288"/>
          </a:xfrm>
          <a:prstGeom prst="rect">
            <a:avLst/>
          </a:prstGeom>
          <a:ln w="12700">
            <a:solidFill>
              <a:schemeClr val="tx2"/>
            </a:solidFill>
          </a:ln>
        </p:spPr>
      </p:pic>
    </p:spTree>
    <p:extLst>
      <p:ext uri="{BB962C8B-B14F-4D97-AF65-F5344CB8AC3E}">
        <p14:creationId xmlns:p14="http://schemas.microsoft.com/office/powerpoint/2010/main" val="789421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57219"/>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frase: “más allá del cumpli-miento del deber” condensa el espíritu de la responsabilidad moral; es personal y teleológica.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46</a:t>
            </a:fld>
            <a:endParaRPr lang="es-MX"/>
          </a:p>
        </p:txBody>
      </p:sp>
      <p:sp>
        <p:nvSpPr>
          <p:cNvPr id="6" name="CuadroTexto 5">
            <a:extLst>
              <a:ext uri="{FF2B5EF4-FFF2-40B4-BE49-F238E27FC236}">
                <a16:creationId xmlns:a16="http://schemas.microsoft.com/office/drawing/2014/main" id="{562CB7A6-7A62-E942-AA05-6B6E1295D6B0}"/>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moral</a:t>
            </a:r>
          </a:p>
        </p:txBody>
      </p:sp>
      <p:pic>
        <p:nvPicPr>
          <p:cNvPr id="4" name="Imagen 3"/>
          <p:cNvPicPr>
            <a:picLocks noChangeAspect="1"/>
          </p:cNvPicPr>
          <p:nvPr/>
        </p:nvPicPr>
        <p:blipFill>
          <a:blip r:embed="rId2"/>
          <a:stretch>
            <a:fillRect/>
          </a:stretch>
        </p:blipFill>
        <p:spPr>
          <a:xfrm>
            <a:off x="539750" y="3429000"/>
            <a:ext cx="3708400" cy="2808779"/>
          </a:xfrm>
          <a:prstGeom prst="rect">
            <a:avLst/>
          </a:prstGeom>
          <a:ln>
            <a:solidFill>
              <a:schemeClr val="tx2"/>
            </a:solidFill>
          </a:ln>
        </p:spPr>
      </p:pic>
    </p:spTree>
    <p:extLst>
      <p:ext uri="{BB962C8B-B14F-4D97-AF65-F5344CB8AC3E}">
        <p14:creationId xmlns:p14="http://schemas.microsoft.com/office/powerpoint/2010/main" val="2466429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89261"/>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jurídica nos exige cumplir con códigos de deberes prácticamente sin mirar las consecuencias.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47</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pic>
        <p:nvPicPr>
          <p:cNvPr id="5" name="Imagen 4"/>
          <p:cNvPicPr>
            <a:picLocks noChangeAspect="1"/>
          </p:cNvPicPr>
          <p:nvPr/>
        </p:nvPicPr>
        <p:blipFill>
          <a:blip r:embed="rId2"/>
          <a:stretch>
            <a:fillRect/>
          </a:stretch>
        </p:blipFill>
        <p:spPr>
          <a:xfrm>
            <a:off x="539751" y="3429000"/>
            <a:ext cx="3708400" cy="2795186"/>
          </a:xfrm>
          <a:prstGeom prst="rect">
            <a:avLst/>
          </a:prstGeom>
          <a:ln w="12700">
            <a:solidFill>
              <a:schemeClr val="tx2"/>
            </a:solidFill>
          </a:ln>
        </p:spPr>
      </p:pic>
    </p:spTree>
    <p:extLst>
      <p:ext uri="{BB962C8B-B14F-4D97-AF65-F5344CB8AC3E}">
        <p14:creationId xmlns:p14="http://schemas.microsoft.com/office/powerpoint/2010/main" val="2163595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5413746"/>
            <a:ext cx="7885113" cy="897105"/>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bien y el mal están definidos por la positividad del derecho y por las instituciones.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48</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Tree>
    <p:extLst>
      <p:ext uri="{BB962C8B-B14F-4D97-AF65-F5344CB8AC3E}">
        <p14:creationId xmlns:p14="http://schemas.microsoft.com/office/powerpoint/2010/main" val="795239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5402173"/>
            <a:ext cx="4284663" cy="897105"/>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Se divide en civil, administrativa y penal.</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49</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276779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884353"/>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ejecutores del gasto, con base en el SED, consolidan la información sobre el cumpli-miento de los programas presu-puestarios en la Cuenta Pública bajo protesta de decir verdad.</a:t>
            </a:r>
          </a:p>
          <a:p>
            <a:pPr algn="just">
              <a:lnSpc>
                <a:spcPct val="125000"/>
              </a:lnSpc>
            </a:pPr>
            <a:r>
              <a:rPr lang="es-MX" sz="2200" dirty="0">
                <a:latin typeface="Arial" panose="020B0604020202020204" pitchFamily="34" charset="0"/>
                <a:cs typeface="Arial" panose="020B0604020202020204" pitchFamily="34" charset="0"/>
              </a:rPr>
              <a:t>Se evalúan los resultados y los logros de los objetivos y metas.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a:t>
            </a:fld>
            <a:endParaRPr lang="es-MX"/>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889250"/>
            <a:ext cx="3744913" cy="333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adroTexto 8">
            <a:extLst>
              <a:ext uri="{FF2B5EF4-FFF2-40B4-BE49-F238E27FC236}">
                <a16:creationId xmlns:a16="http://schemas.microsoft.com/office/drawing/2014/main" id="{75ED0AA3-4059-A540-BDE2-8F30DA1A57A3}"/>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Rendición de cuentas</a:t>
            </a:r>
          </a:p>
        </p:txBody>
      </p:sp>
    </p:spTree>
    <p:extLst>
      <p:ext uri="{BB962C8B-B14F-4D97-AF65-F5344CB8AC3E}">
        <p14:creationId xmlns:p14="http://schemas.microsoft.com/office/powerpoint/2010/main" val="1844721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65006"/>
            <a:ext cx="7885113" cy="1320298"/>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Hace referencia a los daños y perjuicios que una persona puede ocasionar a otra; deriva del derecho justiniano, según el cual se exige reparar el daño causado.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50</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E3DA01DF-6936-5B4F-8737-1A54EE2ADAC3}"/>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Civil</a:t>
            </a:r>
            <a:endParaRPr lang="es-MX" sz="2200" dirty="0"/>
          </a:p>
        </p:txBody>
      </p:sp>
    </p:spTree>
    <p:extLst>
      <p:ext uri="{BB962C8B-B14F-4D97-AF65-F5344CB8AC3E}">
        <p14:creationId xmlns:p14="http://schemas.microsoft.com/office/powerpoint/2010/main" val="89034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547032"/>
            <a:ext cx="788511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Servicio público: conductas mediante las cuales obtiene un lucro indebido y ocasiona en el desempeño de su cargo, empleo o comisión un daño a la hacienda pública por negligencia o ignorancia inexcusable.</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51</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65A9EEFE-6D10-6E4C-8BDA-0CE10FFE800C}"/>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Civil</a:t>
            </a:r>
            <a:endParaRPr lang="es-MX" sz="2200" dirty="0"/>
          </a:p>
        </p:txBody>
      </p:sp>
    </p:spTree>
    <p:extLst>
      <p:ext uri="{BB962C8B-B14F-4D97-AF65-F5344CB8AC3E}">
        <p14:creationId xmlns:p14="http://schemas.microsoft.com/office/powerpoint/2010/main" val="4156499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156607"/>
            <a:ext cx="788511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Está obligado a resarcir el daño con bienes de su propiedad.</a:t>
            </a:r>
          </a:p>
          <a:p>
            <a:pPr algn="just">
              <a:lnSpc>
                <a:spcPct val="125000"/>
              </a:lnSpc>
            </a:pPr>
            <a:r>
              <a:rPr lang="es-MX" sz="2200" dirty="0">
                <a:latin typeface="Arial" panose="020B0604020202020204" pitchFamily="34" charset="0"/>
                <a:cs typeface="Arial" panose="020B0604020202020204" pitchFamily="34" charset="0"/>
              </a:rPr>
              <a:t> </a:t>
            </a:r>
          </a:p>
          <a:p>
            <a:pPr algn="just">
              <a:lnSpc>
                <a:spcPct val="125000"/>
              </a:lnSpc>
            </a:pPr>
            <a:r>
              <a:rPr lang="es-MX" sz="2200" dirty="0">
                <a:latin typeface="Arial" panose="020B0604020202020204" pitchFamily="34" charset="0"/>
                <a:cs typeface="Arial" panose="020B0604020202020204" pitchFamily="34" charset="0"/>
              </a:rPr>
              <a:t>Se puede definir como la obligación de resarcir el daño causado y los perjuicios inferidos, sin razón que excuse de ello.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52</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Civil</a:t>
            </a:r>
            <a:endParaRPr lang="es-MX" sz="2200" dirty="0"/>
          </a:p>
        </p:txBody>
      </p:sp>
    </p:spTree>
    <p:extLst>
      <p:ext uri="{BB962C8B-B14F-4D97-AF65-F5344CB8AC3E}">
        <p14:creationId xmlns:p14="http://schemas.microsoft.com/office/powerpoint/2010/main" val="4101437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64718"/>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Se refiere a las competencias y atribuciones de un servidor pú-blico que se encuentra en una posición jerárquica institucional.</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53</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205518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5415466"/>
            <a:ext cx="7885113" cy="897105"/>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Las dimensiones de la responsabilidad administrativa son cinco: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54</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spTree>
    <p:extLst>
      <p:ext uri="{BB962C8B-B14F-4D97-AF65-F5344CB8AC3E}">
        <p14:creationId xmlns:p14="http://schemas.microsoft.com/office/powerpoint/2010/main" val="3581240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88730"/>
            <a:ext cx="4284663" cy="1743491"/>
          </a:xfrm>
          <a:prstGeom prst="rect">
            <a:avLst/>
          </a:prstGeom>
          <a:noFill/>
        </p:spPr>
        <p:txBody>
          <a:bodyPr wrap="square" rtlCol="0">
            <a:spAutoFit/>
          </a:bodyPr>
          <a:lstStyle/>
          <a:p>
            <a:pPr marL="457200" indent="-457200" algn="just">
              <a:lnSpc>
                <a:spcPct val="125000"/>
              </a:lnSpc>
              <a:buAutoNum type="alphaLcParenR"/>
            </a:pPr>
            <a:r>
              <a:rPr lang="es-MX" sz="2200" dirty="0">
                <a:latin typeface="Arial" panose="020B0604020202020204" pitchFamily="34" charset="0"/>
                <a:cs typeface="Arial" panose="020B0604020202020204" pitchFamily="34" charset="0"/>
              </a:rPr>
              <a:t>Legal</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exige actuar dentro de un Es-tado de derecho;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55</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5" name="Imagen 4"/>
          <p:cNvPicPr>
            <a:picLocks noChangeAspect="1"/>
          </p:cNvPicPr>
          <p:nvPr/>
        </p:nvPicPr>
        <p:blipFill>
          <a:blip r:embed="rId2"/>
          <a:stretch>
            <a:fillRect/>
          </a:stretch>
        </p:blipFill>
        <p:spPr>
          <a:xfrm>
            <a:off x="539750" y="3429000"/>
            <a:ext cx="3758515" cy="2808288"/>
          </a:xfrm>
          <a:prstGeom prst="rect">
            <a:avLst/>
          </a:prstGeom>
        </p:spPr>
      </p:pic>
    </p:spTree>
    <p:extLst>
      <p:ext uri="{BB962C8B-B14F-4D97-AF65-F5344CB8AC3E}">
        <p14:creationId xmlns:p14="http://schemas.microsoft.com/office/powerpoint/2010/main" val="836712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68262"/>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b) Fiscal</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requiere probidad y eficacia en el uso de los fondos públicos;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56</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4" name="Imagen 3"/>
          <p:cNvPicPr>
            <a:picLocks noChangeAspect="1"/>
          </p:cNvPicPr>
          <p:nvPr/>
        </p:nvPicPr>
        <p:blipFill>
          <a:blip r:embed="rId2"/>
          <a:stretch>
            <a:fillRect/>
          </a:stretch>
        </p:blipFill>
        <p:spPr>
          <a:xfrm>
            <a:off x="539750" y="3429000"/>
            <a:ext cx="3758978" cy="2808288"/>
          </a:xfrm>
          <a:prstGeom prst="rect">
            <a:avLst/>
          </a:prstGeom>
        </p:spPr>
      </p:pic>
    </p:spTree>
    <p:extLst>
      <p:ext uri="{BB962C8B-B14F-4D97-AF65-F5344CB8AC3E}">
        <p14:creationId xmlns:p14="http://schemas.microsoft.com/office/powerpoint/2010/main" val="3096815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69468"/>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 Programática-ejecutiva</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demanda alcanzar objetivos y metas, y cumplir con las prome-sas hechas al electorado;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57</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4" name="Imagen 3"/>
          <p:cNvPicPr>
            <a:picLocks noChangeAspect="1"/>
          </p:cNvPicPr>
          <p:nvPr/>
        </p:nvPicPr>
        <p:blipFill>
          <a:blip r:embed="rId2"/>
          <a:stretch>
            <a:fillRect/>
          </a:stretch>
        </p:blipFill>
        <p:spPr>
          <a:xfrm>
            <a:off x="539749" y="3428999"/>
            <a:ext cx="3754251" cy="2846925"/>
          </a:xfrm>
          <a:prstGeom prst="rect">
            <a:avLst/>
          </a:prstGeom>
        </p:spPr>
      </p:pic>
    </p:spTree>
    <p:extLst>
      <p:ext uri="{BB962C8B-B14F-4D97-AF65-F5344CB8AC3E}">
        <p14:creationId xmlns:p14="http://schemas.microsoft.com/office/powerpoint/2010/main" val="316318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4043"/>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d) Democrática</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reclama un comportamiento re-publicano; y</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58</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4" name="Imagen 3"/>
          <p:cNvPicPr>
            <a:picLocks noChangeAspect="1"/>
          </p:cNvPicPr>
          <p:nvPr/>
        </p:nvPicPr>
        <p:blipFill>
          <a:blip r:embed="rId2"/>
          <a:stretch>
            <a:fillRect/>
          </a:stretch>
        </p:blipFill>
        <p:spPr>
          <a:xfrm>
            <a:off x="539750" y="3429000"/>
            <a:ext cx="3708399" cy="2838735"/>
          </a:xfrm>
          <a:prstGeom prst="rect">
            <a:avLst/>
          </a:prstGeom>
          <a:ln w="12700">
            <a:solidFill>
              <a:schemeClr val="tx2"/>
            </a:solidFill>
          </a:ln>
        </p:spPr>
      </p:pic>
    </p:spTree>
    <p:extLst>
      <p:ext uri="{BB962C8B-B14F-4D97-AF65-F5344CB8AC3E}">
        <p14:creationId xmlns:p14="http://schemas.microsoft.com/office/powerpoint/2010/main" val="1780378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58740"/>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 Ética</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obliga a actuar de acuerdo con los códigos de conducta y con los patrones de la moral pública.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59</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Administrativa</a:t>
            </a:r>
            <a:endParaRPr lang="es-MX" sz="2200" dirty="0"/>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p:spPr>
      </p:pic>
    </p:spTree>
    <p:extLst>
      <p:ext uri="{BB962C8B-B14F-4D97-AF65-F5344CB8AC3E}">
        <p14:creationId xmlns:p14="http://schemas.microsoft.com/office/powerpoint/2010/main" val="336518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23686"/>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Cuenta Pública es el docu-mento en donde se informa de la situación del país en todos sus aspectos: lo que se logró, lo que no se pudo hacer y los riesgos y vulnerabilidades a los que el país se enfrenta.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a:t>
            </a:fld>
            <a:endParaRPr lang="es-MX" dirty="0"/>
          </a:p>
        </p:txBody>
      </p:sp>
      <p:pic>
        <p:nvPicPr>
          <p:cNvPr id="4" name="Imagen 3"/>
          <p:cNvPicPr>
            <a:picLocks noChangeAspect="1"/>
          </p:cNvPicPr>
          <p:nvPr/>
        </p:nvPicPr>
        <p:blipFill>
          <a:blip r:embed="rId2"/>
          <a:stretch>
            <a:fillRect/>
          </a:stretch>
        </p:blipFill>
        <p:spPr>
          <a:xfrm>
            <a:off x="539750" y="3429000"/>
            <a:ext cx="3691467" cy="2808288"/>
          </a:xfrm>
          <a:prstGeom prst="rect">
            <a:avLst/>
          </a:prstGeom>
          <a:ln w="12700">
            <a:solidFill>
              <a:schemeClr val="tx2"/>
            </a:solidFill>
          </a:ln>
        </p:spPr>
      </p:pic>
      <p:sp>
        <p:nvSpPr>
          <p:cNvPr id="9" name="CuadroTexto 8">
            <a:extLst>
              <a:ext uri="{FF2B5EF4-FFF2-40B4-BE49-F238E27FC236}">
                <a16:creationId xmlns:a16="http://schemas.microsoft.com/office/drawing/2014/main" id="{CED58856-36FF-434C-B23F-FAA881F7BD4D}"/>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Rendición de cuentas</a:t>
            </a:r>
          </a:p>
        </p:txBody>
      </p:sp>
    </p:spTree>
    <p:extLst>
      <p:ext uri="{BB962C8B-B14F-4D97-AF65-F5344CB8AC3E}">
        <p14:creationId xmlns:p14="http://schemas.microsoft.com/office/powerpoint/2010/main" val="307015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3453"/>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Se refiere a las conductas ilícitas y cuya comisión reprime con la imposición de una pena, una sanción; no es forzar a reparar el daño causado, sino única-mente castigarlo.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60</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stretch>
            <a:fillRect/>
          </a:stretch>
        </p:blipFill>
        <p:spPr>
          <a:xfrm>
            <a:off x="539750" y="3429000"/>
            <a:ext cx="3708400" cy="2968835"/>
          </a:xfrm>
          <a:prstGeom prst="rect">
            <a:avLst/>
          </a:prstGeom>
          <a:ln w="12700">
            <a:solidFill>
              <a:schemeClr val="tx2"/>
            </a:solidFill>
          </a:ln>
        </p:spPr>
      </p:pic>
    </p:spTree>
    <p:extLst>
      <p:ext uri="{BB962C8B-B14F-4D97-AF65-F5344CB8AC3E}">
        <p14:creationId xmlns:p14="http://schemas.microsoft.com/office/powerpoint/2010/main" val="3213628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962658"/>
            <a:ext cx="4284663" cy="1320298"/>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Es un recurso importante para el enjuiciamiento y control de los gobiernos democráticos.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61</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stretch>
            <a:fillRect/>
          </a:stretch>
        </p:blipFill>
        <p:spPr>
          <a:xfrm>
            <a:off x="539749" y="3429000"/>
            <a:ext cx="3708401" cy="2808288"/>
          </a:xfrm>
          <a:prstGeom prst="rect">
            <a:avLst/>
          </a:prstGeom>
          <a:ln w="12700">
            <a:solidFill>
              <a:schemeClr val="tx2"/>
            </a:solidFill>
          </a:ln>
        </p:spPr>
      </p:pic>
    </p:spTree>
    <p:extLst>
      <p:ext uri="{BB962C8B-B14F-4D97-AF65-F5344CB8AC3E}">
        <p14:creationId xmlns:p14="http://schemas.microsoft.com/office/powerpoint/2010/main" val="2525060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7234"/>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Con la práctica del castigo a los funcionarios, la comunidad no sólo intenta desalentar la corrup-ción, sino también definir el sen-tido colectivo de las faltas relati-vas de la función pública.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62</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stretch>
            <a:fillRect/>
          </a:stretch>
        </p:blipFill>
        <p:spPr>
          <a:xfrm>
            <a:off x="539750" y="3429000"/>
            <a:ext cx="3708399" cy="2828830"/>
          </a:xfrm>
          <a:prstGeom prst="rect">
            <a:avLst/>
          </a:prstGeom>
          <a:ln w="12700">
            <a:solidFill>
              <a:schemeClr val="tx2"/>
            </a:solidFill>
          </a:ln>
        </p:spPr>
      </p:pic>
    </p:spTree>
    <p:extLst>
      <p:ext uri="{BB962C8B-B14F-4D97-AF65-F5344CB8AC3E}">
        <p14:creationId xmlns:p14="http://schemas.microsoft.com/office/powerpoint/2010/main" val="2784503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5438"/>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Dada la complejidad de los códi-gos penales, no siempre es po-sible descubrir quiénes merecen ser denunciados.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63</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282720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42352"/>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máxima de la responsabilidad penal: “no hay delito sin ley pre-via”; obliga a que la definición de los delitos y las penas esté fijada con suficiente precisión.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64</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061592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2846"/>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tipicidad: evitar la arbitrarie-dad a la hora de determinar los hechos penalmente relevantes; fijar los mecanismos de imputa-ción de los mismos a quienes los hayan cometido.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65</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jurídica</a:t>
            </a:r>
          </a:p>
        </p:txBody>
      </p:sp>
      <p:sp>
        <p:nvSpPr>
          <p:cNvPr id="9" name="Rectángulo 8">
            <a:extLst>
              <a:ext uri="{FF2B5EF4-FFF2-40B4-BE49-F238E27FC236}">
                <a16:creationId xmlns:a16="http://schemas.microsoft.com/office/drawing/2014/main" id="{75B7F037-043D-1B47-92FC-88E4F35BF0CA}"/>
              </a:ext>
            </a:extLst>
          </p:cNvPr>
          <p:cNvSpPr/>
          <p:nvPr/>
        </p:nvSpPr>
        <p:spPr>
          <a:xfrm>
            <a:off x="734993" y="1068690"/>
            <a:ext cx="3837007"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Penal</a:t>
            </a:r>
            <a:endParaRPr lang="es-MX" sz="2200" dirty="0"/>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974557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23886" y="-27384"/>
            <a:ext cx="4271059" cy="769441"/>
          </a:xfrm>
          <a:prstGeom prst="rect">
            <a:avLst/>
          </a:prstGeom>
          <a:noFill/>
        </p:spPr>
        <p:txBody>
          <a:bodyPr wrap="square" rtlCol="0">
            <a:spAutoFit/>
          </a:bodyPr>
          <a:lstStyle/>
          <a:p>
            <a:pPr marL="449263" indent="-449263" defTabSz="914400"/>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66</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defTabSz="914400">
              <a:lnSpc>
                <a:spcPct val="125000"/>
              </a:lnSpc>
            </a:pPr>
            <a:r>
              <a:rPr lang="es-MX" sz="2200" dirty="0">
                <a:solidFill>
                  <a:prstClr val="black"/>
                </a:solidFill>
                <a:latin typeface="Arial" panose="020B0604020202020204" pitchFamily="34" charset="0"/>
                <a:cs typeface="Arial" panose="020B0604020202020204" pitchFamily="34" charset="0"/>
              </a:rPr>
              <a:t>Responsabilidad jurídica</a:t>
            </a:r>
          </a:p>
        </p:txBody>
      </p:sp>
      <p:sp>
        <p:nvSpPr>
          <p:cNvPr id="24" name="Text Box 7"/>
          <p:cNvSpPr txBox="1">
            <a:spLocks noChangeArrowheads="1"/>
          </p:cNvSpPr>
          <p:nvPr/>
        </p:nvSpPr>
        <p:spPr bwMode="auto">
          <a:xfrm>
            <a:off x="517877" y="5136867"/>
            <a:ext cx="8099425" cy="1107996"/>
          </a:xfrm>
          <a:prstGeom prst="rect">
            <a:avLst/>
          </a:prstGeom>
          <a:solidFill>
            <a:schemeClr val="bg1"/>
          </a:solidFill>
          <a:ln w="3175">
            <a:noFill/>
            <a:miter lim="800000"/>
            <a:headEnd/>
            <a:tailEnd/>
          </a:ln>
        </p:spPr>
        <p:txBody>
          <a:bodyPr wrap="square" anchor="b" anchorCtr="0">
            <a:spAutoFit/>
          </a:bodyPr>
          <a:lstStyle/>
          <a:p>
            <a:pPr algn="just" defTabSz="914400">
              <a:spcBef>
                <a:spcPct val="50000"/>
              </a:spcBef>
              <a:defRPr/>
            </a:pPr>
            <a:r>
              <a:rPr lang="es-MX" sz="2200" kern="0" dirty="0">
                <a:latin typeface="Arial" panose="020B0604020202020204" pitchFamily="34" charset="0"/>
                <a:cs typeface="Arial" panose="020B0604020202020204" pitchFamily="34" charset="0"/>
              </a:rPr>
              <a:t>En 2015, el MPF integró 154,223 Averiguaciones Previas: des-pachó el 58.5% y consignó el 24.8% ante los órganos jurisdic-cionales.</a:t>
            </a:r>
          </a:p>
        </p:txBody>
      </p:sp>
      <p:sp>
        <p:nvSpPr>
          <p:cNvPr id="95" name="Text Box 4"/>
          <p:cNvSpPr txBox="1">
            <a:spLocks noChangeArrowheads="1"/>
          </p:cNvSpPr>
          <p:nvPr/>
        </p:nvSpPr>
        <p:spPr bwMode="auto">
          <a:xfrm>
            <a:off x="428400" y="1197913"/>
            <a:ext cx="8280000" cy="430887"/>
          </a:xfrm>
          <a:prstGeom prst="rect">
            <a:avLst/>
          </a:prstGeom>
          <a:solidFill>
            <a:sysClr val="window" lastClr="FFFFFF"/>
          </a:solid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MX" sz="2200" b="0" i="0" u="none" strike="noStrike" kern="0" cap="none" spc="0" normalizeH="0" baseline="0" noProof="0" dirty="0">
                <a:ln>
                  <a:noFill/>
                </a:ln>
                <a:solidFill>
                  <a:prstClr val="black"/>
                </a:solidFill>
                <a:effectLst/>
                <a:uLnTx/>
                <a:uFillTx/>
                <a:latin typeface="Arial"/>
                <a:cs typeface="Arial" panose="020B0604020202020204" pitchFamily="34" charset="0"/>
              </a:rPr>
              <a:t>Ciclo de averiguaciones previas</a:t>
            </a:r>
          </a:p>
        </p:txBody>
      </p:sp>
      <p:graphicFrame>
        <p:nvGraphicFramePr>
          <p:cNvPr id="129" name="Gráfico 128"/>
          <p:cNvGraphicFramePr>
            <a:graphicFrameLocks/>
          </p:cNvGraphicFramePr>
          <p:nvPr/>
        </p:nvGraphicFramePr>
        <p:xfrm>
          <a:off x="0" y="2225186"/>
          <a:ext cx="2694170" cy="2499957"/>
        </p:xfrm>
        <a:graphic>
          <a:graphicData uri="http://schemas.openxmlformats.org/drawingml/2006/chart">
            <c:chart xmlns:c="http://schemas.openxmlformats.org/drawingml/2006/chart" xmlns:r="http://schemas.openxmlformats.org/officeDocument/2006/relationships" r:id="rId2"/>
          </a:graphicData>
        </a:graphic>
      </p:graphicFrame>
      <p:grpSp>
        <p:nvGrpSpPr>
          <p:cNvPr id="130" name="Grupo 129"/>
          <p:cNvGrpSpPr/>
          <p:nvPr/>
        </p:nvGrpSpPr>
        <p:grpSpPr>
          <a:xfrm>
            <a:off x="312580" y="1844952"/>
            <a:ext cx="3281171" cy="2863462"/>
            <a:chOff x="359511" y="2090839"/>
            <a:chExt cx="3218331" cy="2623321"/>
          </a:xfrm>
        </p:grpSpPr>
        <p:graphicFrame>
          <p:nvGraphicFramePr>
            <p:cNvPr id="131" name="Gráfico 130"/>
            <p:cNvGraphicFramePr>
              <a:graphicFrameLocks/>
            </p:cNvGraphicFramePr>
            <p:nvPr/>
          </p:nvGraphicFramePr>
          <p:xfrm>
            <a:off x="1207200" y="2090839"/>
            <a:ext cx="2370642" cy="2623321"/>
          </p:xfrm>
          <a:graphic>
            <a:graphicData uri="http://schemas.openxmlformats.org/drawingml/2006/chart">
              <c:chart xmlns:c="http://schemas.openxmlformats.org/drawingml/2006/chart" xmlns:r="http://schemas.openxmlformats.org/officeDocument/2006/relationships" r:id="rId3"/>
            </a:graphicData>
          </a:graphic>
        </p:graphicFrame>
        <p:sp>
          <p:nvSpPr>
            <p:cNvPr id="132" name="CuadroTexto 1"/>
            <p:cNvSpPr txBox="1"/>
            <p:nvPr/>
          </p:nvSpPr>
          <p:spPr>
            <a:xfrm>
              <a:off x="359511" y="3357786"/>
              <a:ext cx="1988348" cy="6460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chemeClr val="bg1"/>
                  </a:solidFill>
                  <a:effectLst/>
                  <a:uLnTx/>
                  <a:uFillTx/>
                  <a:latin typeface="Arial"/>
                  <a:ea typeface="+mn-ea"/>
                  <a:cs typeface="+mn-cs"/>
                </a:rPr>
                <a:t> Averiguaciones previas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chemeClr val="bg1"/>
                  </a:solidFill>
                  <a:effectLst/>
                  <a:uLnTx/>
                  <a:uFillTx/>
                  <a:latin typeface="Arial"/>
                  <a:ea typeface="+mn-ea"/>
                  <a:cs typeface="+mn-cs"/>
                </a:rPr>
                <a:t>154,223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chemeClr val="bg1"/>
                  </a:solidFill>
                  <a:effectLst/>
                  <a:uLnTx/>
                  <a:uFillTx/>
                  <a:latin typeface="Arial"/>
                  <a:ea typeface="+mn-ea"/>
                  <a:cs typeface="+mn-cs"/>
                </a:rPr>
                <a:t>100.0%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400" b="1" i="0" u="none" strike="noStrike" kern="0" cap="none" spc="0" normalizeH="0" baseline="0" noProof="0" dirty="0">
                <a:ln>
                  <a:noFill/>
                </a:ln>
                <a:solidFill>
                  <a:schemeClr val="bg1"/>
                </a:solidFill>
                <a:effectLst/>
                <a:uLnTx/>
                <a:uFillTx/>
                <a:latin typeface="Arial"/>
                <a:ea typeface="+mn-ea"/>
                <a:cs typeface="+mn-cs"/>
              </a:endParaRPr>
            </a:p>
          </p:txBody>
        </p:sp>
      </p:grpSp>
      <p:grpSp>
        <p:nvGrpSpPr>
          <p:cNvPr id="133" name="Grupo 132"/>
          <p:cNvGrpSpPr/>
          <p:nvPr/>
        </p:nvGrpSpPr>
        <p:grpSpPr>
          <a:xfrm>
            <a:off x="3491880" y="2525749"/>
            <a:ext cx="2160240" cy="1806502"/>
            <a:chOff x="3491880" y="2525749"/>
            <a:chExt cx="2160240" cy="1806502"/>
          </a:xfrm>
          <a:effectLst>
            <a:outerShdw blurRad="50800" dist="38100" dir="10800000" algn="r" rotWithShape="0">
              <a:prstClr val="black">
                <a:alpha val="40000"/>
              </a:prstClr>
            </a:outerShdw>
          </a:effectLst>
        </p:grpSpPr>
        <p:graphicFrame>
          <p:nvGraphicFramePr>
            <p:cNvPr id="134" name="Gráfico 133"/>
            <p:cNvGraphicFramePr>
              <a:graphicFrameLocks/>
            </p:cNvGraphicFramePr>
            <p:nvPr/>
          </p:nvGraphicFramePr>
          <p:xfrm>
            <a:off x="3491880" y="2525749"/>
            <a:ext cx="2160240" cy="1806502"/>
          </p:xfrm>
          <a:graphic>
            <a:graphicData uri="http://schemas.openxmlformats.org/drawingml/2006/chart">
              <c:chart xmlns:c="http://schemas.openxmlformats.org/drawingml/2006/chart" xmlns:r="http://schemas.openxmlformats.org/officeDocument/2006/relationships" r:id="rId4"/>
            </a:graphicData>
          </a:graphic>
        </p:graphicFrame>
        <p:sp>
          <p:nvSpPr>
            <p:cNvPr id="135" name="CuadroTexto 134"/>
            <p:cNvSpPr txBox="1"/>
            <p:nvPr/>
          </p:nvSpPr>
          <p:spPr>
            <a:xfrm>
              <a:off x="4355976" y="3276683"/>
              <a:ext cx="1080037" cy="73866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          AP</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    Despachadas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        90,256</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MX" sz="600" b="1" i="0" u="none" strike="noStrike" kern="0" cap="none" spc="0" normalizeH="0" baseline="0" noProof="0" dirty="0">
                <a:ln>
                  <a:noFill/>
                </a:ln>
                <a:solidFill>
                  <a:prstClr val="white"/>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         58.5%</a:t>
              </a:r>
            </a:p>
          </p:txBody>
        </p:sp>
        <p:sp>
          <p:nvSpPr>
            <p:cNvPr id="136" name="CuadroTexto 135"/>
            <p:cNvSpPr txBox="1"/>
            <p:nvPr/>
          </p:nvSpPr>
          <p:spPr>
            <a:xfrm>
              <a:off x="3879303" y="3140968"/>
              <a:ext cx="692697"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Rezago</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panose="020B0604020202020204" pitchFamily="34" charset="0"/>
                </a:rPr>
                <a:t>63,967</a:t>
              </a:r>
              <a:r>
                <a:rPr kumimoji="0" lang="es-MX" sz="900" b="1" i="0" u="none" strike="noStrike" kern="0" cap="none" spc="0" normalizeH="0" baseline="0" noProof="0" dirty="0">
                  <a:ln>
                    <a:noFill/>
                  </a:ln>
                  <a:solidFill>
                    <a:prstClr val="white"/>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white"/>
                  </a:solidFill>
                  <a:effectLst/>
                  <a:uLnTx/>
                  <a:uFillTx/>
                  <a:latin typeface="Arial"/>
                </a:rPr>
                <a:t>  41.5%</a:t>
              </a:r>
            </a:p>
          </p:txBody>
        </p:sp>
      </p:grpSp>
      <p:grpSp>
        <p:nvGrpSpPr>
          <p:cNvPr id="137" name="Grupo 136"/>
          <p:cNvGrpSpPr/>
          <p:nvPr/>
        </p:nvGrpSpPr>
        <p:grpSpPr>
          <a:xfrm>
            <a:off x="6198262" y="2636912"/>
            <a:ext cx="2478194" cy="1795016"/>
            <a:chOff x="6129702" y="2675384"/>
            <a:chExt cx="2478194" cy="1752292"/>
          </a:xfrm>
        </p:grpSpPr>
        <p:graphicFrame>
          <p:nvGraphicFramePr>
            <p:cNvPr id="138" name="Gráfico 137"/>
            <p:cNvGraphicFramePr>
              <a:graphicFrameLocks/>
            </p:cNvGraphicFramePr>
            <p:nvPr/>
          </p:nvGraphicFramePr>
          <p:xfrm>
            <a:off x="6129702" y="2738081"/>
            <a:ext cx="1680484" cy="1381840"/>
          </p:xfrm>
          <a:graphic>
            <a:graphicData uri="http://schemas.openxmlformats.org/drawingml/2006/chart">
              <c:chart xmlns:c="http://schemas.openxmlformats.org/drawingml/2006/chart" xmlns:r="http://schemas.openxmlformats.org/officeDocument/2006/relationships" r:id="rId5"/>
            </a:graphicData>
          </a:graphic>
        </p:graphicFrame>
        <p:sp>
          <p:nvSpPr>
            <p:cNvPr id="139" name="CuadroTexto 138"/>
            <p:cNvSpPr txBox="1"/>
            <p:nvPr/>
          </p:nvSpPr>
          <p:spPr>
            <a:xfrm>
              <a:off x="7236296" y="2675384"/>
              <a:ext cx="1371600" cy="6096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204E"/>
                  </a:solidFill>
                  <a:effectLst/>
                  <a:uLnTx/>
                  <a:uFillTx/>
                  <a:latin typeface="Arial"/>
                </a:rPr>
                <a:t>AP consignadas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204E"/>
                  </a:solidFill>
                  <a:effectLst/>
                  <a:uLnTx/>
                  <a:uFillTx/>
                  <a:latin typeface="Arial"/>
                </a:rPr>
                <a:t>22,395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204E"/>
                  </a:solidFill>
                  <a:effectLst/>
                  <a:uLnTx/>
                  <a:uFillTx/>
                  <a:latin typeface="Arial"/>
                </a:rPr>
                <a:t>24.8%</a:t>
              </a:r>
            </a:p>
          </p:txBody>
        </p:sp>
        <p:sp>
          <p:nvSpPr>
            <p:cNvPr id="140" name="CuadroTexto 139"/>
            <p:cNvSpPr txBox="1"/>
            <p:nvPr/>
          </p:nvSpPr>
          <p:spPr>
            <a:xfrm>
              <a:off x="7306733" y="3826933"/>
              <a:ext cx="1159627" cy="6007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204E"/>
                  </a:solidFill>
                  <a:effectLst/>
                  <a:uLnTx/>
                  <a:uFillTx/>
                  <a:latin typeface="Arial"/>
                </a:rPr>
                <a:t>Sin consignar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0000"/>
                  </a:solidFill>
                  <a:effectLst/>
                  <a:uLnTx/>
                  <a:uFillTx/>
                  <a:latin typeface="Arial"/>
                </a:rPr>
                <a:t>67,861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00204E"/>
                  </a:solidFill>
                  <a:effectLst/>
                  <a:uLnTx/>
                  <a:uFillTx/>
                  <a:latin typeface="Arial"/>
                </a:rPr>
                <a:t> 75.2%</a:t>
              </a:r>
            </a:p>
          </p:txBody>
        </p:sp>
      </p:grpSp>
      <p:cxnSp>
        <p:nvCxnSpPr>
          <p:cNvPr id="141" name="Conector recto 140"/>
          <p:cNvCxnSpPr/>
          <p:nvPr/>
        </p:nvCxnSpPr>
        <p:spPr>
          <a:xfrm>
            <a:off x="4572000" y="2687557"/>
            <a:ext cx="2466504" cy="165379"/>
          </a:xfrm>
          <a:prstGeom prst="line">
            <a:avLst/>
          </a:prstGeom>
          <a:noFill/>
          <a:ln w="9525" cap="flat" cmpd="sng" algn="ctr">
            <a:solidFill>
              <a:srgbClr val="00204E">
                <a:shade val="95000"/>
                <a:satMod val="105000"/>
              </a:srgbClr>
            </a:solidFill>
            <a:prstDash val="solid"/>
          </a:ln>
          <a:effectLst/>
        </p:spPr>
      </p:cxnSp>
      <p:cxnSp>
        <p:nvCxnSpPr>
          <p:cNvPr id="142" name="Conector recto 141"/>
          <p:cNvCxnSpPr/>
          <p:nvPr/>
        </p:nvCxnSpPr>
        <p:spPr>
          <a:xfrm flipH="1">
            <a:off x="4536896" y="4015347"/>
            <a:ext cx="2501608" cy="184378"/>
          </a:xfrm>
          <a:prstGeom prst="line">
            <a:avLst/>
          </a:prstGeom>
          <a:noFill/>
          <a:ln w="9525" cap="flat" cmpd="sng" algn="ctr">
            <a:solidFill>
              <a:srgbClr val="00204E">
                <a:shade val="95000"/>
                <a:satMod val="105000"/>
              </a:srgbClr>
            </a:solidFill>
            <a:prstDash val="solid"/>
          </a:ln>
          <a:effectLst/>
        </p:spPr>
      </p:cxnSp>
      <p:sp>
        <p:nvSpPr>
          <p:cNvPr id="143" name="Rectángulo 142"/>
          <p:cNvSpPr/>
          <p:nvPr/>
        </p:nvSpPr>
        <p:spPr>
          <a:xfrm>
            <a:off x="122725" y="1989138"/>
            <a:ext cx="8697747" cy="2879725"/>
          </a:xfrm>
          <a:prstGeom prst="rect">
            <a:avLst/>
          </a:prstGeom>
          <a:noFill/>
          <a:ln w="25400" cap="flat" cmpd="sng" algn="ctr">
            <a:solidFill>
              <a:srgbClr val="00204E">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mn-ea"/>
              <a:cs typeface="+mn-cs"/>
            </a:endParaRPr>
          </a:p>
        </p:txBody>
      </p:sp>
      <p:cxnSp>
        <p:nvCxnSpPr>
          <p:cNvPr id="144" name="Conector recto 143"/>
          <p:cNvCxnSpPr/>
          <p:nvPr/>
        </p:nvCxnSpPr>
        <p:spPr>
          <a:xfrm>
            <a:off x="1331913" y="2348880"/>
            <a:ext cx="3240087" cy="338677"/>
          </a:xfrm>
          <a:prstGeom prst="line">
            <a:avLst/>
          </a:prstGeom>
          <a:noFill/>
          <a:ln w="9525" cap="flat" cmpd="sng" algn="ctr">
            <a:solidFill>
              <a:srgbClr val="00204E">
                <a:shade val="95000"/>
                <a:satMod val="105000"/>
              </a:srgbClr>
            </a:solidFill>
            <a:prstDash val="solid"/>
          </a:ln>
          <a:effectLst/>
        </p:spPr>
      </p:cxnSp>
      <p:cxnSp>
        <p:nvCxnSpPr>
          <p:cNvPr id="145" name="Conector recto 144"/>
          <p:cNvCxnSpPr/>
          <p:nvPr/>
        </p:nvCxnSpPr>
        <p:spPr>
          <a:xfrm flipV="1">
            <a:off x="1331913" y="4199725"/>
            <a:ext cx="3263032" cy="381403"/>
          </a:xfrm>
          <a:prstGeom prst="line">
            <a:avLst/>
          </a:prstGeom>
          <a:noFill/>
          <a:ln w="9525" cap="flat" cmpd="sng" algn="ctr">
            <a:solidFill>
              <a:srgbClr val="00204E">
                <a:shade val="95000"/>
                <a:satMod val="105000"/>
              </a:srgbClr>
            </a:solidFill>
            <a:prstDash val="solid"/>
          </a:ln>
          <a:effectLst/>
        </p:spPr>
      </p:cxnSp>
    </p:spTree>
    <p:extLst>
      <p:ext uri="{BB962C8B-B14F-4D97-AF65-F5344CB8AC3E}">
        <p14:creationId xmlns:p14="http://schemas.microsoft.com/office/powerpoint/2010/main" val="911073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25663"/>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política con-siste en la imposición de sancio-nes a los gobernantes, cuya na-turaleza es de censura o de con-fianza, por el modo en que éstos ejercen el poder.</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67</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674679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5539"/>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No se puede tolerar que los fun-cionarios sean ineptos, inefica-ces, que roben, engañen o sa-queen impunemente.</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68</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1" y="3429000"/>
            <a:ext cx="3708400" cy="2808288"/>
          </a:xfrm>
          <a:prstGeom prst="rect">
            <a:avLst/>
          </a:prstGeom>
          <a:ln w="12700">
            <a:solidFill>
              <a:schemeClr val="tx2"/>
            </a:solidFill>
          </a:ln>
        </p:spPr>
      </p:pic>
    </p:spTree>
    <p:extLst>
      <p:ext uri="{BB962C8B-B14F-4D97-AF65-F5344CB8AC3E}">
        <p14:creationId xmlns:p14="http://schemas.microsoft.com/office/powerpoint/2010/main" val="4061052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2162"/>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frenos a la mala conducta sólo son una parte pequeña de la tarea de imponer la respon-sabilidad, pues la mala conducta se refiere a ejecutar actos que no debieron haberse realizado.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69</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61291" y="3429000"/>
            <a:ext cx="3686860" cy="2870710"/>
          </a:xfrm>
          <a:prstGeom prst="rect">
            <a:avLst/>
          </a:prstGeom>
        </p:spPr>
      </p:pic>
    </p:spTree>
    <p:extLst>
      <p:ext uri="{BB962C8B-B14F-4D97-AF65-F5344CB8AC3E}">
        <p14:creationId xmlns:p14="http://schemas.microsoft.com/office/powerpoint/2010/main" val="51795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882102"/>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Exigir mayores resultados a sus gobernantes y así mismos ma-yor participación  en los asuntos públicos.</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Los servidores públicos no sólo deben ejercer los recursos públi-cos con honestidad.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a:t>
            </a:fld>
            <a:endParaRPr lang="es-MX"/>
          </a:p>
        </p:txBody>
      </p:sp>
      <p:pic>
        <p:nvPicPr>
          <p:cNvPr id="10" name="Picture 5"/>
          <p:cNvPicPr>
            <a:picLocks noChangeArrowheads="1"/>
          </p:cNvPicPr>
          <p:nvPr/>
        </p:nvPicPr>
        <p:blipFill rotWithShape="1">
          <a:blip r:embed="rId2" cstate="print">
            <a:extLst>
              <a:ext uri="{28A0092B-C50C-407E-A947-70E740481C1C}">
                <a14:useLocalDpi xmlns:a14="http://schemas.microsoft.com/office/drawing/2010/main" val="0"/>
              </a:ext>
            </a:extLst>
          </a:blip>
          <a:srcRect l="6586" t="11794" r="17468" b="9193"/>
          <a:stretch/>
        </p:blipFill>
        <p:spPr bwMode="auto">
          <a:xfrm>
            <a:off x="539750" y="2960688"/>
            <a:ext cx="3708400" cy="3276601"/>
          </a:xfrm>
          <a:prstGeom prst="rect">
            <a:avLst/>
          </a:prstGeom>
          <a:solidFill>
            <a:schemeClr val="accent1">
              <a:lumMod val="75000"/>
            </a:schemeClr>
          </a:solidFill>
          <a:ln w="9525">
            <a:solidFill>
              <a:schemeClr val="tx1"/>
            </a:solidFill>
            <a:miter lim="800000"/>
            <a:headEnd/>
            <a:tailEnd/>
          </a:ln>
          <a:extLst/>
        </p:spPr>
      </p:pic>
      <p:sp>
        <p:nvSpPr>
          <p:cNvPr id="19" name="CuadroTexto 18">
            <a:extLst>
              <a:ext uri="{FF2B5EF4-FFF2-40B4-BE49-F238E27FC236}">
                <a16:creationId xmlns:a16="http://schemas.microsoft.com/office/drawing/2014/main" id="{EEAB8972-BB2A-3D4E-94BE-7472AB74FF45}"/>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Gestión por resultados</a:t>
            </a:r>
          </a:p>
        </p:txBody>
      </p:sp>
    </p:spTree>
    <p:extLst>
      <p:ext uri="{BB962C8B-B14F-4D97-AF65-F5344CB8AC3E}">
        <p14:creationId xmlns:p14="http://schemas.microsoft.com/office/powerpoint/2010/main" val="2515374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4126"/>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Pero, en ocasiones, daña mucho más la omisión, la no actuación; exigir responsabilidad por el no ejercicio de una atribución que debió impedir efectos negativos contra los intereses públicos.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70</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69" y="3429000"/>
            <a:ext cx="3665881" cy="2808288"/>
          </a:xfrm>
          <a:prstGeom prst="rect">
            <a:avLst/>
          </a:prstGeom>
          <a:ln w="12700">
            <a:solidFill>
              <a:schemeClr val="tx2"/>
            </a:solidFill>
          </a:ln>
        </p:spPr>
      </p:pic>
    </p:spTree>
    <p:extLst>
      <p:ext uri="{BB962C8B-B14F-4D97-AF65-F5344CB8AC3E}">
        <p14:creationId xmlns:p14="http://schemas.microsoft.com/office/powerpoint/2010/main" val="2946573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4985"/>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Consiste en la posibilidad de que un órgano del Estado re-pruebe el modo en que otro ejer-ce sus funciones y provoque, en su caso, el cese o la dimisión del titular de este último.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71</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5" name="Imagen 4"/>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298729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569224"/>
            <a:ext cx="788511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Ejemplos de esta naturaleza son:</a:t>
            </a:r>
          </a:p>
          <a:p>
            <a:pPr algn="just">
              <a:lnSpc>
                <a:spcPct val="125000"/>
              </a:lnSpc>
            </a:pPr>
            <a:endParaRPr lang="es-MX" sz="2200" dirty="0">
              <a:latin typeface="Arial" panose="020B0604020202020204" pitchFamily="34" charset="0"/>
              <a:cs typeface="Arial" panose="020B0604020202020204" pitchFamily="34" charset="0"/>
            </a:endParaRPr>
          </a:p>
          <a:p>
            <a:pPr marL="342900" indent="-342900" algn="just">
              <a:lnSpc>
                <a:spcPct val="125000"/>
              </a:lnSpc>
              <a:buFont typeface="Wingdings" pitchFamily="2" charset="2"/>
              <a:buChar char="§"/>
            </a:pPr>
            <a:r>
              <a:rPr lang="es-MX" sz="2200" dirty="0">
                <a:latin typeface="Arial" panose="020B0604020202020204" pitchFamily="34" charset="0"/>
                <a:cs typeface="Arial" panose="020B0604020202020204" pitchFamily="34" charset="0"/>
              </a:rPr>
              <a:t> voto de confianza.</a:t>
            </a:r>
          </a:p>
          <a:p>
            <a:pPr marL="342900" indent="-342900" algn="just">
              <a:lnSpc>
                <a:spcPct val="125000"/>
              </a:lnSpc>
              <a:buFont typeface="Wingdings" pitchFamily="2" charset="2"/>
              <a:buChar char="§"/>
            </a:pPr>
            <a:r>
              <a:rPr lang="es-MX" sz="2200" dirty="0">
                <a:latin typeface="Arial" panose="020B0604020202020204" pitchFamily="34" charset="0"/>
                <a:cs typeface="Arial" panose="020B0604020202020204" pitchFamily="34" charset="0"/>
              </a:rPr>
              <a:t> voto de censura en los sistemas parlamentarios.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72</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Tree>
    <p:extLst>
      <p:ext uri="{BB962C8B-B14F-4D97-AF65-F5344CB8AC3E}">
        <p14:creationId xmlns:p14="http://schemas.microsoft.com/office/powerpoint/2010/main" val="843427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73</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
        <p:nvSpPr>
          <p:cNvPr id="5" name="CuadroTexto 4"/>
          <p:cNvSpPr txBox="1"/>
          <p:nvPr/>
        </p:nvSpPr>
        <p:spPr>
          <a:xfrm>
            <a:off x="971549" y="2886689"/>
            <a:ext cx="7885114"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dictamen de la Cuenta Pública tiene por objeto realizar la evaluación final de los resultados de la gestión financiera; la aplicación de los criterios señalados en el presupuesto; el cumplimiento de objetivos contenidos en los programas.</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 A 2018, no se había dictaminado las Cuentas Públicas de 2003; 2004; 2005; 2006; 2010; 2011; 2012; 2013; 2014; 2015; y, 2016. </a:t>
            </a:r>
          </a:p>
        </p:txBody>
      </p:sp>
    </p:spTree>
    <p:extLst>
      <p:ext uri="{BB962C8B-B14F-4D97-AF65-F5344CB8AC3E}">
        <p14:creationId xmlns:p14="http://schemas.microsoft.com/office/powerpoint/2010/main" val="3274391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323648"/>
            <a:ext cx="788511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No es sólo responsabilidad en los sentidos de capacidad y de atribución causal de un hecho.</a:t>
            </a:r>
          </a:p>
          <a:p>
            <a:pPr algn="just">
              <a:lnSpc>
                <a:spcPct val="125000"/>
              </a:lnSpc>
            </a:pPr>
            <a:r>
              <a:rPr lang="es-MX" sz="2200" dirty="0">
                <a:latin typeface="Arial" panose="020B0604020202020204" pitchFamily="34" charset="0"/>
                <a:cs typeface="Arial" panose="020B0604020202020204" pitchFamily="34" charset="0"/>
              </a:rPr>
              <a:t>También es responsabilidad en el sentido de titularidad de una función pública y en la medida en que dicha titularidad lleva siempre un deber.</a:t>
            </a:r>
          </a:p>
          <a:p>
            <a:pPr algn="just">
              <a:lnSpc>
                <a:spcPct val="125000"/>
              </a:lnSpc>
            </a:pPr>
            <a:r>
              <a:rPr lang="es-MX" sz="2200" dirty="0">
                <a:latin typeface="Arial" panose="020B0604020202020204" pitchFamily="34" charset="0"/>
                <a:cs typeface="Arial" panose="020B0604020202020204" pitchFamily="34" charset="0"/>
              </a:rPr>
              <a:t>La responsabilidad política es, además, en el sentido de imputación de los resultados y consecuencias de un hecho.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74</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Tree>
    <p:extLst>
      <p:ext uri="{BB962C8B-B14F-4D97-AF65-F5344CB8AC3E}">
        <p14:creationId xmlns:p14="http://schemas.microsoft.com/office/powerpoint/2010/main" val="3342688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7264"/>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acento ha de ponerse en la diligencia desplegada en el cum-plimiento de los deberes inhe-rentes a la función pública.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75</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44243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83848" y="3306839"/>
            <a:ext cx="7872815"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Ejemplo arquetípico: la responsabilidad política de un gober-nante por los hechos de sus subordinados.</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Es perfectamente concebible que, a pesar de dirigir y super-visar celosamente la actividad de sus subordinados, éstos hayan hecho o dejado de hacer algo cuyas consecuencias políticas revisten gravedad.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76</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Tree>
    <p:extLst>
      <p:ext uri="{BB962C8B-B14F-4D97-AF65-F5344CB8AC3E}">
        <p14:creationId xmlns:p14="http://schemas.microsoft.com/office/powerpoint/2010/main" val="31907126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83848" y="3745701"/>
            <a:ext cx="7872815"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invasión argentina a las islas Malvinas de 1982 sorprendió desprevenidos a los servicios de inteligencia británicos.</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Lord Carrington reaccionó de inmediato y, tras cesar a quienes consideraba responsables directos de esa desinfor-mación, dimitió.</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77</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Tree>
    <p:extLst>
      <p:ext uri="{BB962C8B-B14F-4D97-AF65-F5344CB8AC3E}">
        <p14:creationId xmlns:p14="http://schemas.microsoft.com/office/powerpoint/2010/main" val="19730304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56601"/>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política con-lleva la responsabilidad moral de un cumplimiento del deber más allá de las meras obligaciones estatuidas.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78</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4066941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0340"/>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Significa responsabilidad frente al interés público. Las autorida-des superiores son responsa-bles no sólo de los asuntos bajo su control, sino también de los que escapan a su control.</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79</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69664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2887461"/>
            <a:ext cx="4284663" cy="343626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servidores públicos deben cumplir los objetivos y metas mandatados en el presupuesto.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Esa es la vinculación de los re-sultados de los programas y la responsabilidad de los servido-res públicos.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a:t>
            </a:fld>
            <a:endParaRPr lang="es-MX"/>
          </a:p>
        </p:txBody>
      </p:sp>
      <p:pic>
        <p:nvPicPr>
          <p:cNvPr id="4" name="Imagen 3"/>
          <p:cNvPicPr>
            <a:picLocks noChangeAspect="1"/>
          </p:cNvPicPr>
          <p:nvPr/>
        </p:nvPicPr>
        <p:blipFill>
          <a:blip r:embed="rId2"/>
          <a:stretch>
            <a:fillRect/>
          </a:stretch>
        </p:blipFill>
        <p:spPr>
          <a:xfrm>
            <a:off x="539751" y="2960688"/>
            <a:ext cx="3708400" cy="3276600"/>
          </a:xfrm>
          <a:prstGeom prst="rect">
            <a:avLst/>
          </a:prstGeom>
        </p:spPr>
      </p:pic>
      <p:sp>
        <p:nvSpPr>
          <p:cNvPr id="9" name="CuadroTexto 8">
            <a:extLst>
              <a:ext uri="{FF2B5EF4-FFF2-40B4-BE49-F238E27FC236}">
                <a16:creationId xmlns:a16="http://schemas.microsoft.com/office/drawing/2014/main" id="{35E4B6BA-969C-4444-A927-C33A52E53A00}"/>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Honestidad – Responsabilidad</a:t>
            </a:r>
          </a:p>
        </p:txBody>
      </p:sp>
    </p:spTree>
    <p:extLst>
      <p:ext uri="{BB962C8B-B14F-4D97-AF65-F5344CB8AC3E}">
        <p14:creationId xmlns:p14="http://schemas.microsoft.com/office/powerpoint/2010/main" val="290911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27725"/>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responsabilidad política afec-ta a los hombres que detentan el poder, que han hecho de la polí-tica su vocación; ellos tienen la responsabilidad por las decisio-nes equivocadas o perjudiciales que toman.</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80</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3022958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0345"/>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Frente a esta responsabilidad política activa, hay una pasiva: el pueblo es responsable de los errores que padece a causa de elegir mal a sus gobernantes, o permitir sus abusos.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81</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17582" cy="2808288"/>
          </a:xfrm>
          <a:prstGeom prst="rect">
            <a:avLst/>
          </a:prstGeom>
          <a:ln w="12700">
            <a:solidFill>
              <a:schemeClr val="tx2"/>
            </a:solidFill>
          </a:ln>
        </p:spPr>
      </p:pic>
    </p:spTree>
    <p:extLst>
      <p:ext uri="{BB962C8B-B14F-4D97-AF65-F5344CB8AC3E}">
        <p14:creationId xmlns:p14="http://schemas.microsoft.com/office/powerpoint/2010/main" val="3914748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4988"/>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Estas responsabilidades del pueblo no son definibles bajo cri-terios jurídicos, ni morales. La responsabilidad política equivale a descubrir el sujeto de la demo-cracia.</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82</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Tree>
    <p:extLst>
      <p:ext uri="{BB962C8B-B14F-4D97-AF65-F5344CB8AC3E}">
        <p14:creationId xmlns:p14="http://schemas.microsoft.com/office/powerpoint/2010/main" val="17564727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83</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C2A3E196-9285-BE43-B707-C4B46CB206A4}"/>
              </a:ext>
            </a:extLst>
          </p:cNvPr>
          <p:cNvSpPr txBox="1"/>
          <p:nvPr/>
        </p:nvSpPr>
        <p:spPr>
          <a:xfrm>
            <a:off x="983848" y="5407090"/>
            <a:ext cx="7872815" cy="897105"/>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democracia es el gobierno en donde todos son responsables.</a:t>
            </a:r>
          </a:p>
        </p:txBody>
      </p:sp>
    </p:spTree>
    <p:extLst>
      <p:ext uri="{BB962C8B-B14F-4D97-AF65-F5344CB8AC3E}">
        <p14:creationId xmlns:p14="http://schemas.microsoft.com/office/powerpoint/2010/main" val="245162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3322269"/>
            <a:ext cx="788511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No se trata de responder a la pregunta:</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   ¿quién lo ha hecho?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Sino hacerlo como un ser colectivo: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   ¿qué hemos hecho?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84</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Tree>
    <p:extLst>
      <p:ext uri="{BB962C8B-B14F-4D97-AF65-F5344CB8AC3E}">
        <p14:creationId xmlns:p14="http://schemas.microsoft.com/office/powerpoint/2010/main" val="21607724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7236"/>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Cuando Havel toma el poder checoslovaco pronuncia: “Son pocos los que han sido capaces de decir en voz alta que los po-derosos no deben ser tan  todo-poderosos”.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85</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399" cy="2808288"/>
          </a:xfrm>
          <a:prstGeom prst="rect">
            <a:avLst/>
          </a:prstGeom>
          <a:ln w="12700">
            <a:solidFill>
              <a:schemeClr val="tx2"/>
            </a:solidFill>
          </a:ln>
        </p:spPr>
      </p:pic>
    </p:spTree>
    <p:extLst>
      <p:ext uri="{BB962C8B-B14F-4D97-AF65-F5344CB8AC3E}">
        <p14:creationId xmlns:p14="http://schemas.microsoft.com/office/powerpoint/2010/main" val="1854141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41631"/>
            <a:ext cx="4284663"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academia ha propuesto dos vertientes de estudio sobre la responsabilidad política:</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   - manos sucias</a:t>
            </a:r>
          </a:p>
          <a:p>
            <a:pPr algn="just">
              <a:lnSpc>
                <a:spcPct val="125000"/>
              </a:lnSpc>
            </a:pPr>
            <a:r>
              <a:rPr lang="es-MX" sz="2200" dirty="0">
                <a:latin typeface="Arial" panose="020B0604020202020204" pitchFamily="34" charset="0"/>
                <a:cs typeface="Arial" panose="020B0604020202020204" pitchFamily="34" charset="0"/>
              </a:rPr>
              <a:t>   - múltiples manos.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86</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9"/>
          </a:xfrm>
          <a:prstGeom prst="rect">
            <a:avLst/>
          </a:prstGeom>
          <a:ln w="12700">
            <a:solidFill>
              <a:schemeClr val="tx2"/>
            </a:solidFill>
          </a:ln>
        </p:spPr>
      </p:pic>
    </p:spTree>
    <p:extLst>
      <p:ext uri="{BB962C8B-B14F-4D97-AF65-F5344CB8AC3E}">
        <p14:creationId xmlns:p14="http://schemas.microsoft.com/office/powerpoint/2010/main" val="37856850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87</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C5FA8101-76E0-D346-820F-ABC8BBA4E927}"/>
              </a:ext>
            </a:extLst>
          </p:cNvPr>
          <p:cNvSpPr txBox="1"/>
          <p:nvPr/>
        </p:nvSpPr>
        <p:spPr>
          <a:xfrm>
            <a:off x="983848" y="3330834"/>
            <a:ext cx="7872815"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Proviene de Sartre: “respeto las consignas, pero también me respeto a mí mismo y no obedezco las órdenes estúpidas…” a lo que Hoederer –que encarna la ética de la responsabilidad–, !Qué importancia le das a tu pureza, chico! ¡Qué miedo tienes de ensuciarte las manos! ¡Bueno, pues sigue siendo puro! ¿A quién le servirá y para qué estás con nosotros?</a:t>
            </a:r>
          </a:p>
        </p:txBody>
      </p:sp>
      <p:sp>
        <p:nvSpPr>
          <p:cNvPr id="4" name="Rectángulo 3">
            <a:extLst>
              <a:ext uri="{FF2B5EF4-FFF2-40B4-BE49-F238E27FC236}">
                <a16:creationId xmlns:a16="http://schemas.microsoft.com/office/drawing/2014/main" id="{B8088BC3-5DBE-934C-A756-2900FDAD9FD3}"/>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3817129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88</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C5FA8101-76E0-D346-820F-ABC8BBA4E927}"/>
              </a:ext>
            </a:extLst>
          </p:cNvPr>
          <p:cNvSpPr txBox="1"/>
          <p:nvPr/>
        </p:nvSpPr>
        <p:spPr>
          <a:xfrm>
            <a:off x="983848" y="3734124"/>
            <a:ext cx="7872815" cy="2589876"/>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La pureza es una idea de faquir y de monje.  A vosotros los intelectuales, los anarquistas burgueses os sirven de pretexto para no hacer nada.  No hacer nada, permanecer inmóviles, apretar los codos contra el cuerpo, usar guantes.  Yo tengo las manos sucias. ¿Y qué? ¿Te imaginas que se puede go-bernar inocentemente? Los guantes rojos son elegantes...”.</a:t>
            </a:r>
          </a:p>
        </p:txBody>
      </p:sp>
      <p:sp>
        <p:nvSpPr>
          <p:cNvPr id="8" name="Rectángulo 7">
            <a:extLst>
              <a:ext uri="{FF2B5EF4-FFF2-40B4-BE49-F238E27FC236}">
                <a16:creationId xmlns:a16="http://schemas.microsoft.com/office/drawing/2014/main" id="{193682B8-D00A-074B-AF83-62070CFB34D4}"/>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953821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7266"/>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Obliga a los políticos a manchar-se las manos para la salvación del Estado que es la suprema ley.</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89</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399" cy="2808288"/>
          </a:xfrm>
          <a:prstGeom prst="rect">
            <a:avLst/>
          </a:prstGeom>
          <a:ln w="12700">
            <a:solidFill>
              <a:schemeClr val="tx2"/>
            </a:solidFill>
          </a:ln>
        </p:spPr>
      </p:pic>
      <p:sp>
        <p:nvSpPr>
          <p:cNvPr id="9" name="Rectángulo 8">
            <a:extLst>
              <a:ext uri="{FF2B5EF4-FFF2-40B4-BE49-F238E27FC236}">
                <a16:creationId xmlns:a16="http://schemas.microsoft.com/office/drawing/2014/main" id="{2761C397-88E9-0F47-A3BC-16530054E63B}"/>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38558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254647"/>
            <a:ext cx="4271059"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 Introducción</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20594"/>
            <a:ext cx="4284663" cy="2166683"/>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El presupuesto es una orden: al-canza estas metas que tienden hacia tal objetivo; hazlo con efi-cacia, con eficiencia y con ho-nestidad.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9</a:t>
            </a:fld>
            <a:endParaRPr lang="es-MX"/>
          </a:p>
        </p:txBody>
      </p:sp>
      <p:pic>
        <p:nvPicPr>
          <p:cNvPr id="4" name="Imagen 3"/>
          <p:cNvPicPr>
            <a:picLocks noChangeAspect="1"/>
          </p:cNvPicPr>
          <p:nvPr/>
        </p:nvPicPr>
        <p:blipFill>
          <a:blip r:embed="rId2"/>
          <a:stretch>
            <a:fillRect/>
          </a:stretch>
        </p:blipFill>
        <p:spPr>
          <a:xfrm>
            <a:off x="539750" y="2960688"/>
            <a:ext cx="3708400" cy="3261643"/>
          </a:xfrm>
          <a:prstGeom prst="rect">
            <a:avLst/>
          </a:prstGeom>
        </p:spPr>
      </p:pic>
      <p:sp>
        <p:nvSpPr>
          <p:cNvPr id="9" name="CuadroTexto 8">
            <a:extLst>
              <a:ext uri="{FF2B5EF4-FFF2-40B4-BE49-F238E27FC236}">
                <a16:creationId xmlns:a16="http://schemas.microsoft.com/office/drawing/2014/main" id="{EFBDF06B-2534-2645-B372-1A99AB28A481}"/>
              </a:ext>
            </a:extLst>
          </p:cNvPr>
          <p:cNvSpPr txBox="1"/>
          <p:nvPr/>
        </p:nvSpPr>
        <p:spPr>
          <a:xfrm>
            <a:off x="555583" y="1273215"/>
            <a:ext cx="8301080" cy="430887"/>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Honestidad – Responsabilidad</a:t>
            </a:r>
          </a:p>
        </p:txBody>
      </p:sp>
    </p:spTree>
    <p:extLst>
      <p:ext uri="{BB962C8B-B14F-4D97-AF65-F5344CB8AC3E}">
        <p14:creationId xmlns:p14="http://schemas.microsoft.com/office/powerpoint/2010/main" val="2613760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66764"/>
            <a:ext cx="4284663" cy="1743491"/>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Los funcionarios públicos come-ten ilícitos por codicia, inmora-lidad, nepotismo o por muchas otras causas.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90</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
        <p:nvSpPr>
          <p:cNvPr id="9" name="Rectángulo 8">
            <a:extLst>
              <a:ext uri="{FF2B5EF4-FFF2-40B4-BE49-F238E27FC236}">
                <a16:creationId xmlns:a16="http://schemas.microsoft.com/office/drawing/2014/main" id="{CC3F89F4-0C21-EA44-9A50-8B1EAB9EE0E5}"/>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19865046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91</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5DCDEF8C-C0EE-9B48-96CE-C9DF5BA569AD}"/>
              </a:ext>
            </a:extLst>
          </p:cNvPr>
          <p:cNvSpPr txBox="1"/>
          <p:nvPr/>
        </p:nvSpPr>
        <p:spPr>
          <a:xfrm>
            <a:off x="983848" y="3322160"/>
            <a:ext cx="7872815"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Pero hay una inmoralidad propia de la función pública que, paradójicamente, muestra una apariencia más noble, pues no se la comete para satisfacer objetivos personales, ni para cuidar intereses de grupo, sino en el bien colectivo.</a:t>
            </a:r>
          </a:p>
          <a:p>
            <a:pPr algn="just">
              <a:lnSpc>
                <a:spcPct val="125000"/>
              </a:lnSpc>
            </a:pPr>
            <a:endParaRPr lang="es-MX" sz="2200" dirty="0">
              <a:latin typeface="Arial" panose="020B0604020202020204" pitchFamily="34" charset="0"/>
              <a:cs typeface="Arial" panose="020B0604020202020204" pitchFamily="34" charset="0"/>
            </a:endParaRPr>
          </a:p>
          <a:p>
            <a:pPr algn="just">
              <a:lnSpc>
                <a:spcPct val="125000"/>
              </a:lnSpc>
            </a:pPr>
            <a:r>
              <a:rPr lang="es-MX" sz="2200" dirty="0">
                <a:latin typeface="Arial" panose="020B0604020202020204" pitchFamily="34" charset="0"/>
                <a:cs typeface="Arial" panose="020B0604020202020204" pitchFamily="34" charset="0"/>
              </a:rPr>
              <a:t>Esta moral se ha justificado bajo la máxima: “Cuando el acto acusa, el resultado excusa”.</a:t>
            </a:r>
          </a:p>
        </p:txBody>
      </p:sp>
      <p:sp>
        <p:nvSpPr>
          <p:cNvPr id="8" name="Rectángulo 7">
            <a:extLst>
              <a:ext uri="{FF2B5EF4-FFF2-40B4-BE49-F238E27FC236}">
                <a16:creationId xmlns:a16="http://schemas.microsoft.com/office/drawing/2014/main" id="{23FEAAA8-F3ED-734E-92D3-76D0097B199A}"/>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4092198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328580"/>
            <a:ext cx="4284663" cy="3013069"/>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Son un problema para la demo-cracia debido a que los ciuda-danos desconocen ciertas polí-ticas y, dada la naturaleza de se-crecía que las envuelve, tales políticas están fuera de la rendi-ción de cuentas.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t>92</a:t>
            </a:fld>
            <a:endParaRPr lang="es-MX"/>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latin typeface="Arial" panose="020B0604020202020204" pitchFamily="34" charset="0"/>
                <a:cs typeface="Arial" panose="020B0604020202020204" pitchFamily="34" charset="0"/>
              </a:rPr>
              <a:t>Responsabilidad política</a:t>
            </a:r>
          </a:p>
        </p:txBody>
      </p:sp>
      <p:pic>
        <p:nvPicPr>
          <p:cNvPr id="5" name="Imagen 4"/>
          <p:cNvPicPr>
            <a:picLocks noChangeAspect="1"/>
          </p:cNvPicPr>
          <p:nvPr/>
        </p:nvPicPr>
        <p:blipFill>
          <a:blip r:embed="rId2"/>
          <a:stretch>
            <a:fillRect/>
          </a:stretch>
        </p:blipFill>
        <p:spPr>
          <a:xfrm>
            <a:off x="539750" y="3429000"/>
            <a:ext cx="3698269" cy="2808288"/>
          </a:xfrm>
          <a:prstGeom prst="rect">
            <a:avLst/>
          </a:prstGeom>
          <a:ln w="12700">
            <a:solidFill>
              <a:schemeClr val="tx2"/>
            </a:solidFill>
          </a:ln>
        </p:spPr>
      </p:pic>
      <p:sp>
        <p:nvSpPr>
          <p:cNvPr id="9" name="Rectángulo 8">
            <a:extLst>
              <a:ext uri="{FF2B5EF4-FFF2-40B4-BE49-F238E27FC236}">
                <a16:creationId xmlns:a16="http://schemas.microsoft.com/office/drawing/2014/main" id="{ADB645F9-2F9D-F04C-8AAD-8D308020E96C}"/>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72353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3736589"/>
            <a:ext cx="4284663" cy="2589876"/>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Los funcionarios buscan la inmu-nidad para sus manos sucias; pueden interpretar sus deberes de tal suerte que se les permita y aun se les exija mentir, romper promesas y manipular.</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93</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45467" y="3429000"/>
            <a:ext cx="3702684" cy="2808288"/>
          </a:xfrm>
          <a:prstGeom prst="rect">
            <a:avLst/>
          </a:prstGeom>
          <a:ln w="12700">
            <a:solidFill>
              <a:schemeClr val="tx2"/>
            </a:solidFill>
          </a:ln>
        </p:spPr>
      </p:pic>
      <p:sp>
        <p:nvSpPr>
          <p:cNvPr id="9" name="Rectángulo 8">
            <a:extLst>
              <a:ext uri="{FF2B5EF4-FFF2-40B4-BE49-F238E27FC236}">
                <a16:creationId xmlns:a16="http://schemas.microsoft.com/office/drawing/2014/main" id="{1AF5CB64-6A74-914B-A576-A29FBCFFAE4E}"/>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manos sucias</a:t>
            </a:r>
          </a:p>
        </p:txBody>
      </p:sp>
    </p:spTree>
    <p:extLst>
      <p:ext uri="{BB962C8B-B14F-4D97-AF65-F5344CB8AC3E}">
        <p14:creationId xmlns:p14="http://schemas.microsoft.com/office/powerpoint/2010/main" val="6519193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156394"/>
            <a:ext cx="4284663" cy="2166683"/>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función pública crea un con-junto de problemas éticos dife-rentes; no es posible atribuir res-ponsabilidad individual alguna por las decisiones políticas.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94</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1" y="3429000"/>
            <a:ext cx="3708400" cy="2808287"/>
          </a:xfrm>
          <a:prstGeom prst="rect">
            <a:avLst/>
          </a:prstGeom>
          <a:ln w="12700">
            <a:solidFill>
              <a:schemeClr val="tx2"/>
            </a:solidFill>
          </a:ln>
        </p:spPr>
      </p:pic>
      <p:sp>
        <p:nvSpPr>
          <p:cNvPr id="9" name="Rectángulo 8">
            <a:extLst>
              <a:ext uri="{FF2B5EF4-FFF2-40B4-BE49-F238E27FC236}">
                <a16:creationId xmlns:a16="http://schemas.microsoft.com/office/drawing/2014/main" id="{34FC6782-0C5C-DA4D-99A1-22FF9D86DD02}"/>
              </a:ext>
            </a:extLst>
          </p:cNvPr>
          <p:cNvSpPr/>
          <p:nvPr/>
        </p:nvSpPr>
        <p:spPr>
          <a:xfrm>
            <a:off x="568158" y="1288212"/>
            <a:ext cx="3679992" cy="769441"/>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múltiples manos</a:t>
            </a:r>
          </a:p>
        </p:txBody>
      </p:sp>
    </p:spTree>
    <p:extLst>
      <p:ext uri="{BB962C8B-B14F-4D97-AF65-F5344CB8AC3E}">
        <p14:creationId xmlns:p14="http://schemas.microsoft.com/office/powerpoint/2010/main" val="540159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971550" y="4989764"/>
            <a:ext cx="7885113" cy="1320298"/>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Puesto que muchos funcionarios colaboran en las decisiones y diseño de políticas de gobierno, es difícil identificar a las personas moralmente responsables por sus consecuencias.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95</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sp>
        <p:nvSpPr>
          <p:cNvPr id="9" name="Rectángulo 8">
            <a:extLst>
              <a:ext uri="{FF2B5EF4-FFF2-40B4-BE49-F238E27FC236}">
                <a16:creationId xmlns:a16="http://schemas.microsoft.com/office/drawing/2014/main" id="{75BA3B72-BC0B-8A4C-80A8-96C81D6BFC8A}"/>
              </a:ext>
            </a:extLst>
          </p:cNvPr>
          <p:cNvSpPr/>
          <p:nvPr/>
        </p:nvSpPr>
        <p:spPr>
          <a:xfrm>
            <a:off x="568158" y="1288212"/>
            <a:ext cx="3679992" cy="769441"/>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múltiples manos</a:t>
            </a:r>
          </a:p>
        </p:txBody>
      </p:sp>
    </p:spTree>
    <p:extLst>
      <p:ext uri="{BB962C8B-B14F-4D97-AF65-F5344CB8AC3E}">
        <p14:creationId xmlns:p14="http://schemas.microsoft.com/office/powerpoint/2010/main" val="38493171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67722"/>
            <a:ext cx="4284663"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En la inmoralidad de una políti-ca es imposible encontrar a al-guien que la haya elaborado por sí solo.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96</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
        <p:nvSpPr>
          <p:cNvPr id="9" name="Rectángulo 8">
            <a:extLst>
              <a:ext uri="{FF2B5EF4-FFF2-40B4-BE49-F238E27FC236}">
                <a16:creationId xmlns:a16="http://schemas.microsoft.com/office/drawing/2014/main" id="{1D5815D9-2E63-C14C-8029-093E2B9D53F0}"/>
              </a:ext>
            </a:extLst>
          </p:cNvPr>
          <p:cNvSpPr/>
          <p:nvPr/>
        </p:nvSpPr>
        <p:spPr>
          <a:xfrm>
            <a:off x="568158" y="1288212"/>
            <a:ext cx="3679992" cy="769441"/>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múltiples manos</a:t>
            </a:r>
          </a:p>
        </p:txBody>
      </p:sp>
    </p:spTree>
    <p:extLst>
      <p:ext uri="{BB962C8B-B14F-4D97-AF65-F5344CB8AC3E}">
        <p14:creationId xmlns:p14="http://schemas.microsoft.com/office/powerpoint/2010/main" val="3049925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97</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sp>
        <p:nvSpPr>
          <p:cNvPr id="9" name="CuadroTexto 8">
            <a:extLst>
              <a:ext uri="{FF2B5EF4-FFF2-40B4-BE49-F238E27FC236}">
                <a16:creationId xmlns:a16="http://schemas.microsoft.com/office/drawing/2014/main" id="{3CE7008D-8F24-FF4A-A5E8-71F7C833DF34}"/>
              </a:ext>
            </a:extLst>
          </p:cNvPr>
          <p:cNvSpPr txBox="1"/>
          <p:nvPr/>
        </p:nvSpPr>
        <p:spPr>
          <a:xfrm>
            <a:off x="983848" y="3308341"/>
            <a:ext cx="7872815" cy="3013069"/>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Las múltiples manos dan origen a un problema democrático:</a:t>
            </a:r>
          </a:p>
          <a:p>
            <a:pPr algn="just">
              <a:lnSpc>
                <a:spcPct val="125000"/>
              </a:lnSpc>
            </a:pPr>
            <a:endParaRPr lang="es-MX" sz="2200" dirty="0">
              <a:solidFill>
                <a:prstClr val="black"/>
              </a:solidFill>
              <a:latin typeface="Arial" panose="020B0604020202020204" pitchFamily="34" charset="0"/>
              <a:cs typeface="Arial" panose="020B0604020202020204" pitchFamily="34" charset="0"/>
            </a:endParaRPr>
          </a:p>
          <a:p>
            <a:pPr marL="228600" algn="just">
              <a:lnSpc>
                <a:spcPct val="125000"/>
              </a:lnSpc>
            </a:pPr>
            <a:r>
              <a:rPr lang="es-MX" sz="2200" dirty="0">
                <a:solidFill>
                  <a:prstClr val="black"/>
                </a:solidFill>
                <a:latin typeface="Arial" panose="020B0604020202020204" pitchFamily="34" charset="0"/>
                <a:cs typeface="Arial" panose="020B0604020202020204" pitchFamily="34" charset="0"/>
              </a:rPr>
              <a:t>Cuando los ciudadanos buscan a quién pedir cuentas de una determinada política, rara vez descubren a un funcio-nario que sea el único responsable, o alguien cuyo aporte al resultado colectivo tenga peso suficiente como para ad-judicarle el crédito o la culpa de esa consecuencia.</a:t>
            </a:r>
          </a:p>
        </p:txBody>
      </p:sp>
      <p:sp>
        <p:nvSpPr>
          <p:cNvPr id="8" name="Rectángulo 7">
            <a:extLst>
              <a:ext uri="{FF2B5EF4-FFF2-40B4-BE49-F238E27FC236}">
                <a16:creationId xmlns:a16="http://schemas.microsoft.com/office/drawing/2014/main" id="{F73B51F3-6427-7F4A-8630-2129BFF3A323}"/>
              </a:ext>
            </a:extLst>
          </p:cNvPr>
          <p:cNvSpPr/>
          <p:nvPr/>
        </p:nvSpPr>
        <p:spPr>
          <a:xfrm>
            <a:off x="568158" y="1288212"/>
            <a:ext cx="3679992" cy="769441"/>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múltiples manos</a:t>
            </a:r>
          </a:p>
        </p:txBody>
      </p:sp>
    </p:spTree>
    <p:extLst>
      <p:ext uri="{BB962C8B-B14F-4D97-AF65-F5344CB8AC3E}">
        <p14:creationId xmlns:p14="http://schemas.microsoft.com/office/powerpoint/2010/main" val="22169686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6184"/>
            <a:ext cx="4284663"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responsabilidad por un resul-tado depende en parte de la contribución real que un indivi-duo hace o pudo haber hecho.</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98</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7"/>
          </a:xfrm>
          <a:prstGeom prst="rect">
            <a:avLst/>
          </a:prstGeom>
          <a:ln w="12700">
            <a:solidFill>
              <a:schemeClr val="tx2"/>
            </a:solidFill>
          </a:ln>
        </p:spPr>
      </p:pic>
      <p:sp>
        <p:nvSpPr>
          <p:cNvPr id="9" name="Rectángulo 8">
            <a:extLst>
              <a:ext uri="{FF2B5EF4-FFF2-40B4-BE49-F238E27FC236}">
                <a16:creationId xmlns:a16="http://schemas.microsoft.com/office/drawing/2014/main" id="{113A7792-4810-E94F-B273-2F5D39D7307A}"/>
              </a:ext>
            </a:extLst>
          </p:cNvPr>
          <p:cNvSpPr/>
          <p:nvPr/>
        </p:nvSpPr>
        <p:spPr>
          <a:xfrm>
            <a:off x="568158" y="1288212"/>
            <a:ext cx="3679992" cy="769441"/>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Teoría de las múltiples manos</a:t>
            </a:r>
          </a:p>
        </p:txBody>
      </p:sp>
    </p:spTree>
    <p:extLst>
      <p:ext uri="{BB962C8B-B14F-4D97-AF65-F5344CB8AC3E}">
        <p14:creationId xmlns:p14="http://schemas.microsoft.com/office/powerpoint/2010/main" val="1919707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97969C3B-A270-5640-B9DB-4F6175450CA1}"/>
              </a:ext>
            </a:extLst>
          </p:cNvPr>
          <p:cNvCxnSpPr/>
          <p:nvPr/>
        </p:nvCxnSpPr>
        <p:spPr>
          <a:xfrm>
            <a:off x="0" y="68291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241E1BC-2930-8A48-8506-B3FF49B91245}"/>
              </a:ext>
            </a:extLst>
          </p:cNvPr>
          <p:cNvSpPr txBox="1"/>
          <p:nvPr/>
        </p:nvSpPr>
        <p:spPr>
          <a:xfrm>
            <a:off x="300940" y="-3"/>
            <a:ext cx="4271059" cy="769441"/>
          </a:xfrm>
          <a:prstGeom prst="rect">
            <a:avLst/>
          </a:prstGeom>
          <a:noFill/>
        </p:spPr>
        <p:txBody>
          <a:bodyPr wrap="square" rtlCol="0">
            <a:spAutoFit/>
          </a:bodyPr>
          <a:lstStyle/>
          <a:p>
            <a:r>
              <a:rPr lang="es-MX" sz="2200" dirty="0">
                <a:solidFill>
                  <a:prstClr val="black"/>
                </a:solidFill>
                <a:latin typeface="Arial" panose="020B0604020202020204" pitchFamily="34" charset="0"/>
                <a:cs typeface="Arial" panose="020B0604020202020204" pitchFamily="34" charset="0"/>
              </a:rPr>
              <a:t>IV. Taxonomía de la responsabilidad</a:t>
            </a:r>
          </a:p>
        </p:txBody>
      </p:sp>
      <p:sp>
        <p:nvSpPr>
          <p:cNvPr id="8" name="CuadroTexto 7">
            <a:extLst>
              <a:ext uri="{FF2B5EF4-FFF2-40B4-BE49-F238E27FC236}">
                <a16:creationId xmlns:a16="http://schemas.microsoft.com/office/drawing/2014/main" id="{E76C6F0F-71B7-BC4E-8391-7B78AD371FB7}"/>
              </a:ext>
            </a:extLst>
          </p:cNvPr>
          <p:cNvSpPr txBox="1"/>
          <p:nvPr/>
        </p:nvSpPr>
        <p:spPr>
          <a:xfrm>
            <a:off x="4572000" y="4576187"/>
            <a:ext cx="4284663" cy="1743491"/>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La responsabilidad política tiene como fundamento el cuidado del interés general sobre los intere-ses particulares.</a:t>
            </a:r>
          </a:p>
        </p:txBody>
      </p:sp>
      <p:sp>
        <p:nvSpPr>
          <p:cNvPr id="2" name="Marcador de número de diapositiva 1">
            <a:extLst>
              <a:ext uri="{FF2B5EF4-FFF2-40B4-BE49-F238E27FC236}">
                <a16:creationId xmlns:a16="http://schemas.microsoft.com/office/drawing/2014/main" id="{6D4ACFF5-ECD3-C84A-A437-CB960AD53B37}"/>
              </a:ext>
            </a:extLst>
          </p:cNvPr>
          <p:cNvSpPr>
            <a:spLocks noGrp="1"/>
          </p:cNvSpPr>
          <p:nvPr>
            <p:ph type="sldNum" sz="quarter" idx="12"/>
          </p:nvPr>
        </p:nvSpPr>
        <p:spPr/>
        <p:txBody>
          <a:bodyPr/>
          <a:lstStyle/>
          <a:p>
            <a:fld id="{7F086479-4206-224C-AE74-27DC6D723574}" type="slidenum">
              <a:rPr lang="es-MX" smtClean="0">
                <a:solidFill>
                  <a:prstClr val="black">
                    <a:tint val="75000"/>
                  </a:prstClr>
                </a:solidFill>
              </a:rPr>
              <a:pPr/>
              <a:t>99</a:t>
            </a:fld>
            <a:endParaRPr lang="es-MX">
              <a:solidFill>
                <a:prstClr val="black">
                  <a:tint val="75000"/>
                </a:prstClr>
              </a:solidFill>
            </a:endParaRPr>
          </a:p>
        </p:txBody>
      </p:sp>
      <p:sp>
        <p:nvSpPr>
          <p:cNvPr id="6" name="CuadroTexto 5">
            <a:extLst>
              <a:ext uri="{FF2B5EF4-FFF2-40B4-BE49-F238E27FC236}">
                <a16:creationId xmlns:a16="http://schemas.microsoft.com/office/drawing/2014/main" id="{D8A826C5-522B-974B-8A8C-8D63375264F8}"/>
              </a:ext>
            </a:extLst>
          </p:cNvPr>
          <p:cNvSpPr txBox="1"/>
          <p:nvPr/>
        </p:nvSpPr>
        <p:spPr>
          <a:xfrm>
            <a:off x="4583575" y="196775"/>
            <a:ext cx="4284663" cy="473912"/>
          </a:xfrm>
          <a:prstGeom prst="rect">
            <a:avLst/>
          </a:prstGeom>
          <a:noFill/>
        </p:spPr>
        <p:txBody>
          <a:bodyPr wrap="square" rtlCol="0">
            <a:spAutoFit/>
          </a:bodyPr>
          <a:lstStyle/>
          <a:p>
            <a:pPr algn="just">
              <a:lnSpc>
                <a:spcPct val="125000"/>
              </a:lnSpc>
            </a:pPr>
            <a:r>
              <a:rPr lang="es-MX" sz="2200" dirty="0">
                <a:solidFill>
                  <a:prstClr val="black"/>
                </a:solidFill>
                <a:latin typeface="Arial" panose="020B0604020202020204" pitchFamily="34" charset="0"/>
                <a:cs typeface="Arial" panose="020B0604020202020204" pitchFamily="34" charset="0"/>
              </a:rPr>
              <a:t>Responsabilidad política</a:t>
            </a:r>
          </a:p>
        </p:txBody>
      </p:sp>
      <p:pic>
        <p:nvPicPr>
          <p:cNvPr id="4" name="Imagen 3"/>
          <p:cNvPicPr>
            <a:picLocks noChangeAspect="1"/>
          </p:cNvPicPr>
          <p:nvPr/>
        </p:nvPicPr>
        <p:blipFill>
          <a:blip r:embed="rId2"/>
          <a:stretch>
            <a:fillRect/>
          </a:stretch>
        </p:blipFill>
        <p:spPr>
          <a:xfrm>
            <a:off x="539750" y="3429000"/>
            <a:ext cx="3708400" cy="2808288"/>
          </a:xfrm>
          <a:prstGeom prst="rect">
            <a:avLst/>
          </a:prstGeom>
          <a:ln w="12700">
            <a:solidFill>
              <a:schemeClr val="tx2"/>
            </a:solidFill>
          </a:ln>
        </p:spPr>
      </p:pic>
      <p:sp>
        <p:nvSpPr>
          <p:cNvPr id="9" name="Rectángulo 8">
            <a:extLst>
              <a:ext uri="{FF2B5EF4-FFF2-40B4-BE49-F238E27FC236}">
                <a16:creationId xmlns:a16="http://schemas.microsoft.com/office/drawing/2014/main" id="{23B7B0B1-FA01-9E48-9CDB-9FA5F5AC88A0}"/>
              </a:ext>
            </a:extLst>
          </p:cNvPr>
          <p:cNvSpPr/>
          <p:nvPr/>
        </p:nvSpPr>
        <p:spPr>
          <a:xfrm>
            <a:off x="568158" y="1288212"/>
            <a:ext cx="3679992" cy="430887"/>
          </a:xfrm>
          <a:prstGeom prst="rect">
            <a:avLst/>
          </a:prstGeom>
        </p:spPr>
        <p:txBody>
          <a:bodyPr wrap="square">
            <a:spAutoFit/>
          </a:bodyPr>
          <a:lstStyle/>
          <a:p>
            <a:r>
              <a:rPr lang="es-MX" sz="2200" dirty="0">
                <a:latin typeface="Arial" panose="020B0604020202020204" pitchFamily="34" charset="0"/>
                <a:cs typeface="Arial" panose="020B0604020202020204" pitchFamily="34" charset="0"/>
              </a:rPr>
              <a:t>Síntesis</a:t>
            </a:r>
          </a:p>
        </p:txBody>
      </p:sp>
    </p:spTree>
    <p:extLst>
      <p:ext uri="{BB962C8B-B14F-4D97-AF65-F5344CB8AC3E}">
        <p14:creationId xmlns:p14="http://schemas.microsoft.com/office/powerpoint/2010/main" val="167524622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F_1">
    <a:dk1>
      <a:srgbClr val="00204E"/>
    </a:dk1>
    <a:lt1>
      <a:sysClr val="window" lastClr="FFFFFF"/>
    </a:lt1>
    <a:dk2>
      <a:srgbClr val="292929"/>
    </a:dk2>
    <a:lt2>
      <a:srgbClr val="EEECE1"/>
    </a:lt2>
    <a:accent1>
      <a:srgbClr val="00204E"/>
    </a:accent1>
    <a:accent2>
      <a:srgbClr val="002F74"/>
    </a:accent2>
    <a:accent3>
      <a:srgbClr val="9C2A29"/>
    </a:accent3>
    <a:accent4>
      <a:srgbClr val="B93131"/>
    </a:accent4>
    <a:accent5>
      <a:srgbClr val="0C6B4D"/>
    </a:accent5>
    <a:accent6>
      <a:srgbClr val="09533C"/>
    </a:accent6>
    <a:hlink>
      <a:srgbClr val="0000FF"/>
    </a:hlink>
    <a:folHlink>
      <a:srgbClr val="800080"/>
    </a:folHlink>
  </a:clrScheme>
  <a:fontScheme name="ASF_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SF_1">
    <a:dk1>
      <a:srgbClr val="00204E"/>
    </a:dk1>
    <a:lt1>
      <a:sysClr val="window" lastClr="FFFFFF"/>
    </a:lt1>
    <a:dk2>
      <a:srgbClr val="292929"/>
    </a:dk2>
    <a:lt2>
      <a:srgbClr val="EEECE1"/>
    </a:lt2>
    <a:accent1>
      <a:srgbClr val="00204E"/>
    </a:accent1>
    <a:accent2>
      <a:srgbClr val="002F74"/>
    </a:accent2>
    <a:accent3>
      <a:srgbClr val="9C2A29"/>
    </a:accent3>
    <a:accent4>
      <a:srgbClr val="B93131"/>
    </a:accent4>
    <a:accent5>
      <a:srgbClr val="0C6B4D"/>
    </a:accent5>
    <a:accent6>
      <a:srgbClr val="09533C"/>
    </a:accent6>
    <a:hlink>
      <a:srgbClr val="0000FF"/>
    </a:hlink>
    <a:folHlink>
      <a:srgbClr val="800080"/>
    </a:folHlink>
  </a:clrScheme>
  <a:fontScheme name="ASF_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SF_1">
    <a:dk1>
      <a:srgbClr val="00204E"/>
    </a:dk1>
    <a:lt1>
      <a:sysClr val="window" lastClr="FFFFFF"/>
    </a:lt1>
    <a:dk2>
      <a:srgbClr val="292929"/>
    </a:dk2>
    <a:lt2>
      <a:srgbClr val="EEECE1"/>
    </a:lt2>
    <a:accent1>
      <a:srgbClr val="00204E"/>
    </a:accent1>
    <a:accent2>
      <a:srgbClr val="002F74"/>
    </a:accent2>
    <a:accent3>
      <a:srgbClr val="9C2A29"/>
    </a:accent3>
    <a:accent4>
      <a:srgbClr val="B93131"/>
    </a:accent4>
    <a:accent5>
      <a:srgbClr val="0C6B4D"/>
    </a:accent5>
    <a:accent6>
      <a:srgbClr val="09533C"/>
    </a:accent6>
    <a:hlink>
      <a:srgbClr val="0000FF"/>
    </a:hlink>
    <a:folHlink>
      <a:srgbClr val="800080"/>
    </a:folHlink>
  </a:clrScheme>
  <a:fontScheme name="ASF_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2195</TotalTime>
  <Words>4524</Words>
  <Application>Microsoft Macintosh PowerPoint</Application>
  <PresentationFormat>Carta (216 x 279 mm)</PresentationFormat>
  <Paragraphs>589</Paragraphs>
  <Slides>111</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111</vt:i4>
      </vt:variant>
    </vt:vector>
  </HeadingPairs>
  <TitlesOfParts>
    <vt:vector size="118" baseType="lpstr">
      <vt:lpstr>AR ESSENCE</vt:lpstr>
      <vt:lpstr>Arial</vt:lpstr>
      <vt:lpstr>Calibri</vt:lpstr>
      <vt:lpstr>Calibri Light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Omar Ismael González Jiménez</dc:creator>
  <cp:lastModifiedBy>Omar Ismael González Jiménez</cp:lastModifiedBy>
  <cp:revision>265</cp:revision>
  <dcterms:created xsi:type="dcterms:W3CDTF">2018-09-24T15:20:10Z</dcterms:created>
  <dcterms:modified xsi:type="dcterms:W3CDTF">2018-09-28T03:21:21Z</dcterms:modified>
</cp:coreProperties>
</file>